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Lst>
  <p:sldSz cy="5143500" cx="9144000"/>
  <p:notesSz cx="6858000" cy="9144000"/>
  <p:embeddedFontLst>
    <p:embeddedFont>
      <p:font typeface="Roboto"/>
      <p:regular r:id="rId110"/>
      <p:bold r:id="rId111"/>
      <p:italic r:id="rId112"/>
      <p:boldItalic r:id="rId113"/>
    </p:embeddedFont>
    <p:embeddedFont>
      <p:font typeface="Helvetica Neue"/>
      <p:regular r:id="rId114"/>
      <p:bold r:id="rId115"/>
      <p:italic r:id="rId116"/>
      <p:boldItalic r:id="rId117"/>
    </p:embeddedFont>
    <p:embeddedFont>
      <p:font typeface="Helvetica Neue Light"/>
      <p:regular r:id="rId118"/>
      <p:bold r:id="rId119"/>
      <p:italic r:id="rId120"/>
      <p:boldItalic r:id="rId121"/>
    </p:embeddedFont>
    <p:embeddedFont>
      <p:font typeface="Lemon"/>
      <p:regular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A4B852-5135-46D5-895A-751A74379AB3}">
  <a:tblStyle styleId="{43A4B852-5135-46D5-895A-751A74379A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HelveticaNeueLight-boldItalic.fntdata"/><Relationship Id="rId25" Type="http://schemas.openxmlformats.org/officeDocument/2006/relationships/slide" Target="slides/slide18.xml"/><Relationship Id="rId120" Type="http://schemas.openxmlformats.org/officeDocument/2006/relationships/font" Target="fonts/HelveticaNeueLight-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22" Type="http://schemas.openxmlformats.org/officeDocument/2006/relationships/font" Target="fonts/Lemon-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HelveticaNeueLight-regular.fntdata"/><Relationship Id="rId117" Type="http://schemas.openxmlformats.org/officeDocument/2006/relationships/font" Target="fonts/HelveticaNeue-boldItalic.fntdata"/><Relationship Id="rId116" Type="http://schemas.openxmlformats.org/officeDocument/2006/relationships/font" Target="fonts/HelveticaNeue-italic.fntdata"/><Relationship Id="rId115" Type="http://schemas.openxmlformats.org/officeDocument/2006/relationships/font" Target="fonts/HelveticaNeue-bold.fntdata"/><Relationship Id="rId119" Type="http://schemas.openxmlformats.org/officeDocument/2006/relationships/font" Target="fonts/HelveticaNeueLight-bold.fntdata"/><Relationship Id="rId15" Type="http://schemas.openxmlformats.org/officeDocument/2006/relationships/slide" Target="slides/slide8.xml"/><Relationship Id="rId110" Type="http://schemas.openxmlformats.org/officeDocument/2006/relationships/font" Target="fonts/Roboto-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HelveticaNeue-regular.fntdata"/><Relationship Id="rId18" Type="http://schemas.openxmlformats.org/officeDocument/2006/relationships/slide" Target="slides/slide11.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xgenomics.com/blog/is-single-cell-epigenomics-right-for-me-atac-ing-your-research-questions-for-deeper-insights" TargetMode="External"/><Relationship Id="rId3" Type="http://schemas.openxmlformats.org/officeDocument/2006/relationships/hyperlink" Target="https://www.10xgenomics.com/products/single-cell-multiome-atac-plus-gene-express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6-022-00692-9" TargetMode="External"/><Relationship Id="rId3" Type="http://schemas.openxmlformats.org/officeDocument/2006/relationships/hyperlink" Target="https://www.mdpi.com/2073-4409/8/10/1281"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BFXwJytgVI4" TargetMode="External"/><Relationship Id="rId3" Type="http://schemas.openxmlformats.org/officeDocument/2006/relationships/hyperlink" Target="https://www.activemotif.com/blog-single-cell-atac-seq"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BFXwJytgVI4"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xgenomics.com/blog/is-single-cell-epigenomics-right-for-me-atac-ing-your-research-questions-for-deeper-insights" TargetMode="External"/><Relationship Id="rId3" Type="http://schemas.openxmlformats.org/officeDocument/2006/relationships/hyperlink" Target="https://www.10xgenomics.com/products/single-cell-multiome-atac-plus-gene-express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as.org/doi/10.1073/pnas.2206450119" TargetMode="External"/><Relationship Id="rId3" Type="http://schemas.openxmlformats.org/officeDocument/2006/relationships/hyperlink" Target="https://www.nature.com/articles/s41467-021-21583-9"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as.org/doi/10.1073/pnas.2206450119"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nomebiology.biomedcentral.com/articles/10.1186/s13059-020-1929-3" TargetMode="External"/><Relationship Id="rId3" Type="http://schemas.openxmlformats.org/officeDocument/2006/relationships/hyperlink" Target="https://www.ncbi.nlm.nih.gov/pmc/articles/PMC3959825/"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xgenomics.com/blog/is-single-cell-epigenomics-right-for-me-atac-ing-your-research-questions-for-deeper-insights" TargetMode="External"/><Relationship Id="rId3" Type="http://schemas.openxmlformats.org/officeDocument/2006/relationships/hyperlink" Target="https://www.10xgenomics.com/products/single-cell-multiome-atac-plus-gene-expression"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nomebiology.biomedcentral.com/articles/10.1186/s13059-020-1929-3"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rc.wi.mit.edu/education/hot_topics/ChIPseq_ATACseq_2021/ChIPseq_ATACseq2021.pdf"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rc.wi.mit.edu/education/hot_topics/ChIPseq_ATACseq_2021/ChIPseq_ATACseq2021.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012160609009245#bib50"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an.pl/Content/84175/PDF/6.pdf"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w.githubusercontent.com/scverse/anndata/main/docs/_static/img/anndata_schema.svg"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44ff62d4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44ff62d4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ffd76fefb7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https://www.nature.com/articles/s41596-022-00692-9</a:t>
            </a:r>
            <a:endParaRPr/>
          </a:p>
        </p:txBody>
      </p:sp>
      <p:sp>
        <p:nvSpPr>
          <p:cNvPr id="167" name="Google Shape;167;g1ffd76fefb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ddb1e410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ddb1e410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ddb1e4106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ddb1e4106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f8e5e3b08e_0_9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1f8e5e3b08e_0_9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01384ba68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01384ba68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fd76fefb7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https://www.ncbi.nlm.nih.gov/pmc/articles/PMC4253006/</a:t>
            </a:r>
            <a:endParaRPr/>
          </a:p>
        </p:txBody>
      </p:sp>
      <p:sp>
        <p:nvSpPr>
          <p:cNvPr id="183" name="Google Shape;183;g1ffd76fefb7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055a5ee01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https://www.10xgenomics.com/blog/is-single-cell-epigenomics-right-for-me-atac-ing-your-research-questions-for-deeper-insights</a:t>
            </a:r>
            <a:endParaRPr/>
          </a:p>
          <a:p>
            <a:pPr indent="0" lvl="0" marL="0" rtl="0" algn="l">
              <a:spcBef>
                <a:spcPts val="0"/>
              </a:spcBef>
              <a:spcAft>
                <a:spcPts val="0"/>
              </a:spcAft>
              <a:buNone/>
            </a:pPr>
            <a:r>
              <a:rPr lang="en" u="sng">
                <a:solidFill>
                  <a:schemeClr val="hlink"/>
                </a:solidFill>
                <a:hlinkClick r:id="rId3"/>
              </a:rPr>
              <a:t>https://www.10xgenomics.com/products/single-cell-multiome-atac-plus-gene-expression</a:t>
            </a:r>
            <a:endParaRPr/>
          </a:p>
          <a:p>
            <a:pPr indent="0" lvl="0" marL="0" rtl="0" algn="l">
              <a:spcBef>
                <a:spcPts val="0"/>
              </a:spcBef>
              <a:spcAft>
                <a:spcPts val="0"/>
              </a:spcAft>
              <a:buNone/>
            </a:pPr>
            <a:r>
              <a:t/>
            </a:r>
            <a:endParaRPr/>
          </a:p>
        </p:txBody>
      </p:sp>
      <p:sp>
        <p:nvSpPr>
          <p:cNvPr id="195" name="Google Shape;195;g2a055a5ee0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055a5ee01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https://www.nature.com/articles/s41596-022-00692-9</a:t>
            </a:r>
            <a:endParaRPr/>
          </a:p>
          <a:p>
            <a:pPr indent="0" lvl="0" marL="0" rtl="0" algn="l">
              <a:spcBef>
                <a:spcPts val="0"/>
              </a:spcBef>
              <a:spcAft>
                <a:spcPts val="0"/>
              </a:spcAft>
              <a:buNone/>
            </a:pPr>
            <a:r>
              <a:rPr lang="en" u="sng">
                <a:solidFill>
                  <a:schemeClr val="hlink"/>
                </a:solidFill>
                <a:hlinkClick r:id="rId3"/>
              </a:rPr>
              <a:t>https://www.mdpi.com/2073-4409/8/10/1281</a:t>
            </a:r>
            <a:endParaRPr/>
          </a:p>
          <a:p>
            <a:pPr indent="0" lvl="0" marL="0" rtl="0" algn="l">
              <a:spcBef>
                <a:spcPts val="0"/>
              </a:spcBef>
              <a:spcAft>
                <a:spcPts val="0"/>
              </a:spcAft>
              <a:buNone/>
            </a:pPr>
            <a:r>
              <a:t/>
            </a:r>
            <a:endParaRPr/>
          </a:p>
        </p:txBody>
      </p:sp>
      <p:sp>
        <p:nvSpPr>
          <p:cNvPr id="209" name="Google Shape;209;g2a055a5ee0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025a86412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025a86412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055a5ee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055a5ee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e5e3b08e_0_1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https://www.youtube.com/watch?v=BFXwJytgVI4</a:t>
            </a:r>
            <a:endParaRPr/>
          </a:p>
          <a:p>
            <a:pPr indent="0" lvl="0" marL="0" rtl="0" algn="l">
              <a:spcBef>
                <a:spcPts val="0"/>
              </a:spcBef>
              <a:spcAft>
                <a:spcPts val="0"/>
              </a:spcAft>
              <a:buNone/>
            </a:pPr>
            <a:r>
              <a:rPr lang="en" u="sng">
                <a:solidFill>
                  <a:schemeClr val="hlink"/>
                </a:solidFill>
                <a:hlinkClick r:id="rId3"/>
              </a:rPr>
              <a:t>https://www.activemotif.com/blog-single-cell-atac-seq</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4" name="Google Shape;244;g1f8e5e3b08e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4ba3bf343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https://www.youtube.com/watch?v=BFXwJytgVI4</a:t>
            </a:r>
            <a:endParaRPr/>
          </a:p>
          <a:p>
            <a:pPr indent="0" lvl="0" marL="0" rtl="0" algn="l">
              <a:spcBef>
                <a:spcPts val="0"/>
              </a:spcBef>
              <a:spcAft>
                <a:spcPts val="0"/>
              </a:spcAft>
              <a:buNone/>
            </a:pPr>
            <a:r>
              <a:t/>
            </a:r>
            <a:endParaRPr/>
          </a:p>
        </p:txBody>
      </p:sp>
      <p:sp>
        <p:nvSpPr>
          <p:cNvPr id="258" name="Google Shape;258;g204ba3bf34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25a86412c_0_2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https://www.10xgenomics.com/blog/is-single-cell-epigenomics-right-for-me-atac-ing-your-research-questions-for-deeper-insights</a:t>
            </a:r>
            <a:endParaRPr/>
          </a:p>
          <a:p>
            <a:pPr indent="0" lvl="0" marL="0" rtl="0" algn="l">
              <a:spcBef>
                <a:spcPts val="0"/>
              </a:spcBef>
              <a:spcAft>
                <a:spcPts val="0"/>
              </a:spcAft>
              <a:buNone/>
            </a:pPr>
            <a:r>
              <a:rPr lang="en" u="sng">
                <a:solidFill>
                  <a:schemeClr val="hlink"/>
                </a:solidFill>
                <a:hlinkClick r:id="rId3"/>
              </a:rPr>
              <a:t>https://www.10xgenomics.com/products/single-cell-multiome-atac-plus-gene-expression</a:t>
            </a:r>
            <a:endParaRPr/>
          </a:p>
          <a:p>
            <a:pPr indent="0" lvl="0" marL="0" rtl="0" algn="l">
              <a:spcBef>
                <a:spcPts val="0"/>
              </a:spcBef>
              <a:spcAft>
                <a:spcPts val="0"/>
              </a:spcAft>
              <a:buNone/>
            </a:pPr>
            <a:r>
              <a:t/>
            </a:r>
            <a:endParaRPr/>
          </a:p>
        </p:txBody>
      </p:sp>
      <p:sp>
        <p:nvSpPr>
          <p:cNvPr id="269" name="Google Shape;269;g2025a86412c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cc9518c103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1cc9518c103_2_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12" name="Google Shape;112;g1cc9518c103_2_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e5e3b08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e5e3b08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https://www.pnas.org/doi/10.1073/pnas.2206450119</a:t>
            </a:r>
            <a:endParaRPr/>
          </a:p>
          <a:p>
            <a:pPr indent="0" lvl="0" marL="0" rtl="0" algn="l">
              <a:spcBef>
                <a:spcPts val="0"/>
              </a:spcBef>
              <a:spcAft>
                <a:spcPts val="0"/>
              </a:spcAft>
              <a:buNone/>
            </a:pPr>
            <a:r>
              <a:rPr lang="en" u="sng">
                <a:solidFill>
                  <a:schemeClr val="hlink"/>
                </a:solidFill>
                <a:hlinkClick r:id="rId3"/>
              </a:rPr>
              <a:t>https://www.nature.com/articles/s41467-021-21583-9</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4ba3bf343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04ba3bf343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fd9f18955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fd9f18955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25a86412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025a86412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dbd9a7a7c_0_18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1edbd9a7a7c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025a86412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025a86412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https://support.10xgenomics.com/single-cell-atac/software/pipelines/latest/output/summary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dbd9a7a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edbd9a7a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https://cdn.10xgenomics.com/image/upload/v1660261285/support-documents/CG000202_TechnicalNote_InterpretingCellRangerATACWebSummaryFiles_RevB.pdf</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dbd9a7a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edbd9a7a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https://www.pnas.org/doi/10.1073/pnas.2206450119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400">
                <a:solidFill>
                  <a:schemeClr val="dk1"/>
                </a:solidFill>
              </a:rPr>
              <a:t>The pipeline outs/ folder contains fragments.tsv.gz and fragments.tsv.gz.tbi. The fragments.tsv.gz contains one line per unique fragment, with tab-separated fields as described below. Additionally, header lines beginning with # record information about the sample, the reference used and primary contigs in the reference. The data is block-gzipped to allow indexing and to save disk space. The fragments.tsv.gz.tbi file is a tabix index of the fragment intervals facilitating random access to records from an arbitrary genomic interval. The tabix index is created with --preset=bed. Positions in the fragments.tsv.gz file, as in a BED file, are 0-based.</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05eaaf7e6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05eaaf7e6b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05eaaf7e6b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4b2cd016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4b2cd016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https://pmc.ncbi.nlm.nih.gov/articles/PMC11328424/pdf/13059_2024_Article_3356.pdf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8e5e3b0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8e5e3b0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f8e5e3b08e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f8e5e3b08e_0_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1f8e5e3b08e_0_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f066716d3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1f066716d34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t/>
            </a:r>
            <a:endParaRPr/>
          </a:p>
        </p:txBody>
      </p:sp>
      <p:sp>
        <p:nvSpPr>
          <p:cNvPr id="362" name="Google Shape;362;g1f066716d34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c64c8e0a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2dc64c8e0a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377" name="Google Shape;377;g2dc64c8e0ae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04ba3bf343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04ba3bf343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dc64c8e0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dc64c8e0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edbd9a7a7c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1edbd9a7a7c_0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edbd9a7a7c_0_2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dbd9a7a7c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1edbd9a7a7c_0_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https://genomebiology.biomedcentral.com/articles/10.1186/s13059-020-1929-3</a:t>
            </a:r>
            <a:endParaRPr/>
          </a:p>
        </p:txBody>
      </p:sp>
      <p:sp>
        <p:nvSpPr>
          <p:cNvPr id="409" name="Google Shape;409;g1edbd9a7a7c_0_2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8e5e3b08e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1f8e5e3b08e_0_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1f8e5e3b08e_0_3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f8e5e3b08e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1f8e5e3b08e_0_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u="sng">
                <a:solidFill>
                  <a:schemeClr val="hlink"/>
                </a:solidFill>
                <a:hlinkClick r:id="rId2"/>
              </a:rPr>
              <a:t>https://genomebiology.biomedcentral.com/articles/10.1186/s13059-020-1929-3</a:t>
            </a:r>
            <a:endParaRPr/>
          </a:p>
          <a:p>
            <a:pPr indent="0" lvl="0" marL="0" rtl="0" algn="l">
              <a:spcBef>
                <a:spcPts val="0"/>
              </a:spcBef>
              <a:spcAft>
                <a:spcPts val="0"/>
              </a:spcAft>
              <a:buNone/>
            </a:pPr>
            <a:r>
              <a:rPr lang="en" u="sng">
                <a:solidFill>
                  <a:schemeClr val="hlink"/>
                </a:solidFill>
                <a:hlinkClick r:id="rId3"/>
              </a:rPr>
              <a:t>https://www.ncbi.nlm.nih.gov/pmc/articles/PMC3959825/</a:t>
            </a:r>
            <a:endParaRPr/>
          </a:p>
          <a:p>
            <a:pPr indent="0" lvl="0" marL="0" rtl="0" algn="l">
              <a:spcBef>
                <a:spcPts val="0"/>
              </a:spcBef>
              <a:spcAft>
                <a:spcPts val="0"/>
              </a:spcAft>
              <a:buNone/>
            </a:pPr>
            <a:r>
              <a:t/>
            </a:r>
            <a:endParaRPr/>
          </a:p>
        </p:txBody>
      </p:sp>
      <p:sp>
        <p:nvSpPr>
          <p:cNvPr id="441" name="Google Shape;441;g1f8e5e3b08e_0_3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f8e5e3b08e_0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1f8e5e3b08e_0_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f8e5e3b08e_0_4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fd9f1895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fd9f18955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2c67c0b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62c67c0b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a055a5ee0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a055a5ee0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025a86412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025a86412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025a86412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025a86412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04ba3bf343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204ba3bf343_0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majority of accesible regions are not transposed and this leads to many loci having 0 accessibile alleles</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binarized scATAC-seq data matrix. This binarized matrix still ends up being mostly 0s because transposition is rare</a:t>
            </a:r>
            <a:endParaRPr sz="1200">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510" name="Google Shape;510;g204ba3bf343_0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a055a5ee0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a055a5ee0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f8e5e3b08e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f8e5e3b08e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ffd9f18955_0_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1ffd9f18955_0_5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1ffd9f18955_0_5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4b2cd016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314b2cd016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https://gjkoplik.github.io/spectral_clustering/#spectral_clustering</a:t>
            </a:r>
            <a:endParaRPr/>
          </a:p>
        </p:txBody>
      </p:sp>
      <p:sp>
        <p:nvSpPr>
          <p:cNvPr id="542" name="Google Shape;542;g314b2cd016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04ba3bf343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04ba3bf343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fd9f18955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fd9f18955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f8e5e3b08e_0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1f8e5e3b08e_0_6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dk1"/>
                </a:solidFill>
              </a:rPr>
              <a:t>Source of image:</a:t>
            </a:r>
            <a:endParaRPr>
              <a:solidFill>
                <a:schemeClr val="dk1"/>
              </a:solidFill>
            </a:endParaRPr>
          </a:p>
          <a:p>
            <a:pPr indent="-228600" lvl="0" marL="228600" rtl="0" algn="l">
              <a:spcBef>
                <a:spcPts val="0"/>
              </a:spcBef>
              <a:spcAft>
                <a:spcPts val="0"/>
              </a:spcAft>
              <a:buClr>
                <a:schemeClr val="dk1"/>
              </a:buClr>
              <a:buSzPts val="1200"/>
              <a:buAutoNum type="arabicPeriod"/>
            </a:pPr>
            <a:r>
              <a:rPr lang="en">
                <a:solidFill>
                  <a:schemeClr val="dk1"/>
                </a:solidFill>
              </a:rPr>
              <a:t>Salazar-Castro, Jose Alejandro, Paul D. Rosero-Montalvo, Diego Fernando Peña-Unigarro, Ana Cristina Umaquinga-Criollo, Zenaida Castillo-Marrero, Edgardo Javier Revelo-Fuelagán, Diego Hernán Peluffo-Ordóñez, and César Germán Castellanos-Domínguez. "A novel color-based data visualization approach using a circular interaction model and dimensionality reduction." In </a:t>
            </a:r>
            <a:r>
              <a:rPr i="1" lang="en">
                <a:solidFill>
                  <a:schemeClr val="dk1"/>
                </a:solidFill>
              </a:rPr>
              <a:t>International Symposium on Neural Networks</a:t>
            </a:r>
            <a:r>
              <a:rPr lang="en">
                <a:solidFill>
                  <a:schemeClr val="dk1"/>
                </a:solidFill>
              </a:rPr>
              <a:t>, pp. 557-567. Springer, Cham, 2018.</a:t>
            </a:r>
            <a:endParaRPr>
              <a:solidFill>
                <a:schemeClr val="dk1"/>
              </a:solidFill>
            </a:endParaRPr>
          </a:p>
          <a:p>
            <a:pPr indent="-228600" lvl="0" marL="228600" rtl="0" algn="l">
              <a:spcBef>
                <a:spcPts val="0"/>
              </a:spcBef>
              <a:spcAft>
                <a:spcPts val="0"/>
              </a:spcAft>
              <a:buClr>
                <a:schemeClr val="dk1"/>
              </a:buClr>
              <a:buSzPts val="1200"/>
              <a:buAutoNum type="arabicPeriod"/>
            </a:pPr>
            <a:r>
              <a:rPr lang="en">
                <a:solidFill>
                  <a:schemeClr val="dk1"/>
                </a:solidFill>
              </a:rPr>
              <a:t>Cooley, Shamus M., Timothy Hamilton, Eric J. Deeds, and J. Christian J. Ray. "A novel metric reveals previously unrecognized distortion in dimensionality reduction of scRNA-Seq data." </a:t>
            </a:r>
            <a:r>
              <a:rPr i="1" lang="en">
                <a:solidFill>
                  <a:schemeClr val="dk1"/>
                </a:solidFill>
              </a:rPr>
              <a:t>https://www.biorxiv.org/content/10.1101/689851v4</a:t>
            </a:r>
            <a:endParaRPr b="1" sz="1200">
              <a:solidFill>
                <a:schemeClr val="dk1"/>
              </a:solidFill>
            </a:endParaRPr>
          </a:p>
          <a:p>
            <a:pPr indent="-152400" lvl="0" marL="228600" rtl="0" algn="l">
              <a:spcBef>
                <a:spcPts val="0"/>
              </a:spcBef>
              <a:spcAft>
                <a:spcPts val="0"/>
              </a:spcAft>
              <a:buClr>
                <a:schemeClr val="dk1"/>
              </a:buClr>
              <a:buSzPts val="12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560" name="Google Shape;560;g1f8e5e3b08e_0_6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044ff62d4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044ff62d4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f087513de5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1f087513de5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1f087513de5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f1232a97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f1232a97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Helvetica Neue"/>
              <a:buAutoNum type="arabicPeriod"/>
            </a:pPr>
            <a:r>
              <a:rPr b="1" lang="en" sz="1200">
                <a:solidFill>
                  <a:srgbClr val="333333"/>
                </a:solidFill>
                <a:highlight>
                  <a:srgbClr val="FFFFFF"/>
                </a:highlight>
                <a:latin typeface="Helvetica Neue"/>
                <a:ea typeface="Helvetica Neue"/>
                <a:cs typeface="Helvetica Neue"/>
                <a:sym typeface="Helvetica Neue"/>
              </a:rPr>
              <a:t>Doublet Enrichments</a:t>
            </a:r>
            <a:r>
              <a:rPr lang="en" sz="1200">
                <a:solidFill>
                  <a:srgbClr val="333333"/>
                </a:solidFill>
                <a:highlight>
                  <a:srgbClr val="FFFFFF"/>
                </a:highlight>
                <a:latin typeface="Helvetica Neue"/>
                <a:ea typeface="Helvetica Neue"/>
                <a:cs typeface="Helvetica Neue"/>
                <a:sym typeface="Helvetica Neue"/>
              </a:rPr>
              <a:t> - These represent the enrichment of simulated doublets nearby each single cell compared to the expected if we assume a uniform distribution.</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AutoNum type="arabicPeriod"/>
            </a:pPr>
            <a:r>
              <a:rPr b="1" lang="en" sz="1200">
                <a:solidFill>
                  <a:srgbClr val="333333"/>
                </a:solidFill>
                <a:highlight>
                  <a:srgbClr val="FFFFFF"/>
                </a:highlight>
                <a:latin typeface="Helvetica Neue"/>
                <a:ea typeface="Helvetica Neue"/>
                <a:cs typeface="Helvetica Neue"/>
                <a:sym typeface="Helvetica Neue"/>
              </a:rPr>
              <a:t>Doublet Scores</a:t>
            </a:r>
            <a:r>
              <a:rPr lang="en" sz="1200">
                <a:solidFill>
                  <a:srgbClr val="333333"/>
                </a:solidFill>
                <a:highlight>
                  <a:srgbClr val="FFFFFF"/>
                </a:highlight>
                <a:latin typeface="Helvetica Neue"/>
                <a:ea typeface="Helvetica Neue"/>
                <a:cs typeface="Helvetica Neue"/>
                <a:sym typeface="Helvetica Neue"/>
              </a:rPr>
              <a:t> - These represent the significance (</a:t>
            </a:r>
            <a:r>
              <a:rPr lang="en" sz="1000">
                <a:solidFill>
                  <a:srgbClr val="333333"/>
                </a:solidFill>
                <a:highlight>
                  <a:srgbClr val="F7F7F7"/>
                </a:highlight>
                <a:latin typeface="Courier New"/>
                <a:ea typeface="Courier New"/>
                <a:cs typeface="Courier New"/>
                <a:sym typeface="Courier New"/>
              </a:rPr>
              <a:t>-log10(binomial adjusted p-value)</a:t>
            </a:r>
            <a:r>
              <a:rPr lang="en" sz="1200">
                <a:solidFill>
                  <a:srgbClr val="333333"/>
                </a:solidFill>
                <a:highlight>
                  <a:srgbClr val="FFFFFF"/>
                </a:highlight>
                <a:latin typeface="Helvetica Neue"/>
                <a:ea typeface="Helvetica Neue"/>
                <a:cs typeface="Helvetica Neue"/>
                <a:sym typeface="Helvetica Neue"/>
              </a:rPr>
              <a:t>) of simulated doublets nearby each single cell compared to the expected if we assume a uniform distribution. We have found this value to be less consistent than the doublet enrichments and therefore use doublet enrichments for doublet identification.</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AutoNum type="arabicPeriod"/>
            </a:pPr>
            <a:r>
              <a:rPr b="1" lang="en" sz="1200">
                <a:solidFill>
                  <a:srgbClr val="333333"/>
                </a:solidFill>
                <a:highlight>
                  <a:srgbClr val="FFFFFF"/>
                </a:highlight>
                <a:latin typeface="Helvetica Neue"/>
                <a:ea typeface="Helvetica Neue"/>
                <a:cs typeface="Helvetica Neue"/>
                <a:sym typeface="Helvetica Neue"/>
              </a:rPr>
              <a:t>Doublet Density</a:t>
            </a:r>
            <a:r>
              <a:rPr lang="en" sz="1200">
                <a:solidFill>
                  <a:srgbClr val="333333"/>
                </a:solidFill>
                <a:highlight>
                  <a:srgbClr val="FFFFFF"/>
                </a:highlight>
                <a:latin typeface="Helvetica Neue"/>
                <a:ea typeface="Helvetica Neue"/>
                <a:cs typeface="Helvetica Neue"/>
                <a:sym typeface="Helvetica Neue"/>
              </a:rPr>
              <a:t> - This represents the density of the simulated doublet projections. This allows you to visualize where the synthetic doublets were located after projection into your 2-dimensional embedding.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025a86412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025a86412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f8e5e3b08e_0_7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1f8e5e3b08e_0_7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1f8e5e3b08e_0_7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ffd9f1895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1ffd9f18955_0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Reference:</a:t>
            </a:r>
            <a:endParaRPr/>
          </a:p>
          <a:p>
            <a:pPr indent="-228600" lvl="0" marL="228600" rtl="0" algn="l">
              <a:spcBef>
                <a:spcPts val="0"/>
              </a:spcBef>
              <a:spcAft>
                <a:spcPts val="0"/>
              </a:spcAft>
              <a:buClr>
                <a:schemeClr val="dk1"/>
              </a:buClr>
              <a:buSzPts val="1200"/>
              <a:buFont typeface="Arial"/>
              <a:buAutoNum type="arabicPeriod"/>
            </a:pPr>
            <a:r>
              <a:rPr lang="en"/>
              <a:t>Xu, Chen, and Zhengchang Su. "Identification of cell types from single-cell transcriptomes using a novel clustering method." </a:t>
            </a:r>
            <a:r>
              <a:rPr i="1" lang="en"/>
              <a:t>Bioinformatics</a:t>
            </a:r>
            <a:r>
              <a:rPr lang="en"/>
              <a:t> 31, no. 12 (2015): 1974-1980.</a:t>
            </a:r>
            <a:endParaRPr/>
          </a:p>
          <a:p>
            <a:pPr indent="-152400" lvl="0" marL="22860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b="1" lang="en"/>
              <a:t>Register for a workshop on Machine Learning Spring 2023</a:t>
            </a:r>
            <a:endParaRPr/>
          </a:p>
        </p:txBody>
      </p:sp>
      <p:sp>
        <p:nvSpPr>
          <p:cNvPr id="632" name="Google Shape;632;g1ffd9f1895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044ff62d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044ff62d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025a86412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025a86412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f8e5e3b08e_0_8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1f8e5e3b08e_0_8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https://pubmed.ncbi.nlm.nih.gov/33633365/</a:t>
            </a:r>
            <a:endParaRPr/>
          </a:p>
        </p:txBody>
      </p:sp>
      <p:sp>
        <p:nvSpPr>
          <p:cNvPr id="657" name="Google Shape;657;g1f8e5e3b08e_0_8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25a86412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25a86412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f8e5e3b08e_0_8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1f8e5e3b08e_0_8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g1f8e5e3b08e_0_8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2c67c0bc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2c67c0b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a055a5ee0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a055a5ee0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a055a5ee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a055a5ee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f1300d93ff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https://www.10xgenomics.com/blog/is-single-cell-epigenomics-right-for-me-atac-ing-your-research-questions-for-deeper-insights</a:t>
            </a:r>
            <a:endParaRPr/>
          </a:p>
          <a:p>
            <a:pPr indent="0" lvl="0" marL="0" rtl="0" algn="l">
              <a:spcBef>
                <a:spcPts val="0"/>
              </a:spcBef>
              <a:spcAft>
                <a:spcPts val="0"/>
              </a:spcAft>
              <a:buNone/>
            </a:pPr>
            <a:r>
              <a:rPr lang="en" u="sng">
                <a:solidFill>
                  <a:schemeClr val="hlink"/>
                </a:solidFill>
                <a:hlinkClick r:id="rId3"/>
              </a:rPr>
              <a:t>https://www.10xgenomics.com/products/single-cell-multiome-atac-plus-gene-expression</a:t>
            </a:r>
            <a:endParaRPr/>
          </a:p>
          <a:p>
            <a:pPr indent="0" lvl="0" marL="0" rtl="0" algn="l">
              <a:spcBef>
                <a:spcPts val="0"/>
              </a:spcBef>
              <a:spcAft>
                <a:spcPts val="0"/>
              </a:spcAft>
              <a:buNone/>
            </a:pPr>
            <a:r>
              <a:t/>
            </a:r>
            <a:endParaRPr/>
          </a:p>
        </p:txBody>
      </p:sp>
      <p:sp>
        <p:nvSpPr>
          <p:cNvPr id="695" name="Google Shape;695;g1f1300d93f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f1300d93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f1300d93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f1300d93f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f1300d93f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f1300d93f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f1300d93f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https://genomebiology.biomedcentral.com/articles/10.1186/s13059-020-1929-3</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f1300d93f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f1300d93f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http://barc.wi.mit.edu/education/hot_topics/ChIPseq_ATACseq_2021/ChIPseq_ATACseq2021.pdf</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f1300d93f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f1300d93f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http://barc.wi.mit.edu/education/hot_topics/ChIPseq_ATACseq_2021/ChIPseq_ATACseq2021.pdf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8e5e3b08e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https://www.nature.com/articles/s41576-018-0089-8</a:t>
            </a:r>
            <a:endParaRPr/>
          </a:p>
        </p:txBody>
      </p:sp>
      <p:sp>
        <p:nvSpPr>
          <p:cNvPr id="142" name="Google Shape;142;g1f8e5e3b08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f1300d93f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f1300d93f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f1300d93f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f1300d93f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f1300d93f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f1300d93f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f1300d93f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f1300d93f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f1300d93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f1300d93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f1300d93f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f1300d93f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f1300d93f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f1300d93f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f1300d93f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f1300d93f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f1300d93f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f1300d93f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f1300d93f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f1300d93f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f8e5e3b0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f8e5e3b0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https://www.sciencedirect.com/science/article/pii/S0012160609009245#bib50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Activities of all </a:t>
            </a:r>
            <a:r>
              <a:rPr lang="en" sz="1900" u="sng">
                <a:solidFill>
                  <a:srgbClr val="002A40"/>
                </a:solidFill>
                <a:highlight>
                  <a:schemeClr val="lt1"/>
                </a:highlight>
              </a:rPr>
              <a:t>cis-regulatory elements</a:t>
            </a:r>
            <a:r>
              <a:rPr lang="en" sz="1900">
                <a:solidFill>
                  <a:srgbClr val="002A40"/>
                </a:solidFill>
                <a:highlight>
                  <a:schemeClr val="lt1"/>
                </a:highlight>
              </a:rPr>
              <a:t> (CREs) in its genome.</a:t>
            </a:r>
            <a:endParaRPr sz="1900">
              <a:solidFill>
                <a:srgbClr val="002A40"/>
              </a:solidFill>
              <a:highlight>
                <a:schemeClr val="lt1"/>
              </a:highlight>
            </a:endParaRPr>
          </a:p>
          <a:p>
            <a:pPr indent="0" lvl="0" marL="457200" rtl="0" algn="l">
              <a:lnSpc>
                <a:spcPct val="115000"/>
              </a:lnSpc>
              <a:spcBef>
                <a:spcPts val="800"/>
              </a:spcBef>
              <a:spcAft>
                <a:spcPts val="0"/>
              </a:spcAft>
              <a:buClr>
                <a:schemeClr val="dk1"/>
              </a:buClr>
              <a:buSzPts val="1100"/>
              <a:buFont typeface="Arial"/>
              <a:buNone/>
            </a:pPr>
            <a:r>
              <a:t/>
            </a:r>
            <a:endParaRPr sz="900">
              <a:solidFill>
                <a:srgbClr val="002A40"/>
              </a:solidFill>
              <a:highlight>
                <a:schemeClr val="lt1"/>
              </a:highlight>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Understanding how genes’ transcriptional activities are regulated in normal and pathological conditions.</a:t>
            </a:r>
            <a:endParaRPr sz="1900">
              <a:solidFill>
                <a:srgbClr val="002A40"/>
              </a:solidFill>
              <a:highlight>
                <a:schemeClr val="lt1"/>
              </a:highlight>
            </a:endParaRPr>
          </a:p>
          <a:p>
            <a:pPr indent="0" lvl="0" marL="457200" rtl="0" algn="l">
              <a:lnSpc>
                <a:spcPct val="115000"/>
              </a:lnSpc>
              <a:spcBef>
                <a:spcPts val="800"/>
              </a:spcBef>
              <a:spcAft>
                <a:spcPts val="0"/>
              </a:spcAft>
              <a:buClr>
                <a:schemeClr val="dk1"/>
              </a:buClr>
              <a:buSzPts val="1100"/>
              <a:buFont typeface="Arial"/>
              <a:buNone/>
            </a:pPr>
            <a:r>
              <a:t/>
            </a:r>
            <a:endParaRPr sz="900">
              <a:solidFill>
                <a:srgbClr val="002A40"/>
              </a:solidFill>
              <a:highlight>
                <a:schemeClr val="lt1"/>
              </a:highlight>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Conventionally, studied with  bulk technologies:</a:t>
            </a:r>
            <a:endParaRPr sz="1900">
              <a:solidFill>
                <a:srgbClr val="002A40"/>
              </a:solidFill>
              <a:highlight>
                <a:schemeClr val="lt1"/>
              </a:highlight>
            </a:endParaRPr>
          </a:p>
          <a:p>
            <a:pPr indent="-323850" lvl="1" marL="914400" rtl="0" algn="l">
              <a:lnSpc>
                <a:spcPct val="115000"/>
              </a:lnSpc>
              <a:spcBef>
                <a:spcPts val="0"/>
              </a:spcBef>
              <a:spcAft>
                <a:spcPts val="0"/>
              </a:spcAft>
              <a:buClr>
                <a:srgbClr val="002A40"/>
              </a:buClr>
              <a:buSzPts val="1500"/>
              <a:buChar char="•"/>
            </a:pPr>
            <a:r>
              <a:rPr lang="en" sz="1500">
                <a:solidFill>
                  <a:srgbClr val="002A40"/>
                </a:solidFill>
                <a:highlight>
                  <a:schemeClr val="lt1"/>
                </a:highlight>
              </a:rPr>
              <a:t>Chromatin immunoprecipitation coupled with sequencing (ChIP-seq)</a:t>
            </a:r>
            <a:endParaRPr sz="1500">
              <a:solidFill>
                <a:srgbClr val="002A40"/>
              </a:solidFill>
              <a:highlight>
                <a:schemeClr val="lt1"/>
              </a:highlight>
            </a:endParaRPr>
          </a:p>
          <a:p>
            <a:pPr indent="-323850" lvl="1" marL="914400" rtl="0" algn="l">
              <a:lnSpc>
                <a:spcPct val="115000"/>
              </a:lnSpc>
              <a:spcBef>
                <a:spcPts val="0"/>
              </a:spcBef>
              <a:spcAft>
                <a:spcPts val="0"/>
              </a:spcAft>
              <a:buClr>
                <a:srgbClr val="002A40"/>
              </a:buClr>
              <a:buSzPts val="1500"/>
              <a:buChar char="•"/>
            </a:pPr>
            <a:r>
              <a:rPr lang="en" sz="1500">
                <a:solidFill>
                  <a:srgbClr val="002A40"/>
                </a:solidFill>
                <a:highlight>
                  <a:schemeClr val="lt1"/>
                </a:highlight>
              </a:rPr>
              <a:t>DNase I hypersensitive site sequencing (DNase-seq)</a:t>
            </a:r>
            <a:endParaRPr sz="1500">
              <a:solidFill>
                <a:srgbClr val="002A40"/>
              </a:solidFill>
              <a:highlight>
                <a:schemeClr val="lt1"/>
              </a:highlight>
            </a:endParaRPr>
          </a:p>
          <a:p>
            <a:pPr indent="-323850" lvl="1" marL="914400" rtl="0" algn="l">
              <a:lnSpc>
                <a:spcPct val="115000"/>
              </a:lnSpc>
              <a:spcBef>
                <a:spcPts val="0"/>
              </a:spcBef>
              <a:spcAft>
                <a:spcPts val="0"/>
              </a:spcAft>
              <a:buClr>
                <a:srgbClr val="002A40"/>
              </a:buClr>
              <a:buSzPts val="1500"/>
              <a:buChar char="•"/>
            </a:pPr>
            <a:r>
              <a:rPr lang="en" sz="1500">
                <a:solidFill>
                  <a:srgbClr val="002A40"/>
                </a:solidFill>
                <a:highlight>
                  <a:schemeClr val="lt1"/>
                </a:highlight>
              </a:rPr>
              <a:t>Assay for transposase-accessible chromatin followed by sequencing (ATAC-seq). </a:t>
            </a:r>
            <a:endParaRPr sz="1500">
              <a:solidFill>
                <a:srgbClr val="002A40"/>
              </a:solidFill>
              <a:highlight>
                <a:schemeClr val="lt1"/>
              </a:highlight>
            </a:endParaRPr>
          </a:p>
          <a:p>
            <a:pPr indent="0" lvl="0" marL="457200" rtl="0" algn="l">
              <a:lnSpc>
                <a:spcPct val="115000"/>
              </a:lnSpc>
              <a:spcBef>
                <a:spcPts val="800"/>
              </a:spcBef>
              <a:spcAft>
                <a:spcPts val="0"/>
              </a:spcAft>
              <a:buClr>
                <a:schemeClr val="dk1"/>
              </a:buClr>
              <a:buSzPts val="1100"/>
              <a:buFont typeface="Arial"/>
              <a:buNone/>
            </a:pPr>
            <a:r>
              <a:t/>
            </a:r>
            <a:endParaRPr sz="900">
              <a:solidFill>
                <a:srgbClr val="002A40"/>
              </a:solidFill>
              <a:highlight>
                <a:schemeClr val="lt1"/>
              </a:highlight>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Cells’ average behavior in a biological sample consisting of thousands to millions of cells. </a:t>
            </a:r>
            <a:endParaRPr sz="1900">
              <a:solidFill>
                <a:srgbClr val="002A40"/>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f1300d93f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f1300d93f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f1300d93f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f1300d93f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f1300d93f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f1300d93f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https://journals.pan.pl/Content/84175/PDF/6.pdf</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f1300d93f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f1300d93f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f1300d93f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f1300d93f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04ba3bf34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04ba3bf34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a055a5ee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g2a055a5ee0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894" name="Google Shape;894;g2a055a5ee0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a055a5ee0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a055a5ee0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025a86412c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025a86412c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comprehensive software suite for analysis of sc-ATAC-seq data that supports doublet removal, single-cell clustering and cell type identification, unified peak set generation, cellular trajectory identification, DNA element-to-gene linkage, transcription factor footprinting, mRNA expression level prediction from chromatin accessibility and multi-omic integration with single-cell RNA sequencing (scRNA-seq)</a:t>
            </a:r>
            <a:endParaRPr/>
          </a:p>
          <a:p>
            <a:pPr indent="0" lvl="0" marL="0" rtl="0" algn="l">
              <a:spcBef>
                <a:spcPts val="0"/>
              </a:spcBef>
              <a:spcAft>
                <a:spcPts val="0"/>
              </a:spcAft>
              <a:buNone/>
            </a:pPr>
            <a:r>
              <a:rPr lang="en"/>
              <a:t>https://www.nature.com/articles/s41588-021-00790-6</a:t>
            </a:r>
            <a:endParaRPr/>
          </a:p>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025a86412c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025a86412c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025a8641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025a8641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ef13ad41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ef13ad41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temporary  Arrow  files  are  then  linked  to  a  singular  Arrow  file.  This  linkage  does  not  require  reading  and  writing.  Next,  lowly-abundant  barcodes  are  identified  and  fragments  corresponding  to  the  cells  with more fragments than a user-defined minimum are read and written to a new Arrow file.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025a86412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025a86412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Rapid access and also data compression</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f13c6545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f13c6545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14b2cd01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14b2cd01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https://raw.githubusercontent.com/scverse/anndata/main/docs/_static/img/anndata_schema.svg</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4b2cd016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4b2cd016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https://pmc.ncbi.nlm.nih.gov/articles/PMC11328424/pdf/13059_2024_Article_3356.pdf</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07b0f25b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07b0f25b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f8e5e3b08e_0_95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1f8e5e3b08e_0_9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f8e5e3b08e_0_9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8" name="Google Shape;968;g1f8e5e3b08e_0_9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g1f8e5e3b08e_0_9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ddb1e410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ddb1e410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ddb1e4106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ddb1e410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rgbClr val="002A40"/>
        </a:solidFill>
      </p:bgPr>
    </p:bg>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1558"/>
            <a:ext cx="9137424" cy="5140385"/>
          </a:xfrm>
          <a:prstGeom prst="rect">
            <a:avLst/>
          </a:prstGeom>
          <a:noFill/>
          <a:ln>
            <a:noFill/>
          </a:ln>
        </p:spPr>
      </p:pic>
      <p:pic>
        <p:nvPicPr>
          <p:cNvPr id="55" name="Google Shape;55;p14"/>
          <p:cNvPicPr preferRelativeResize="0"/>
          <p:nvPr/>
        </p:nvPicPr>
        <p:blipFill rotWithShape="1">
          <a:blip r:embed="rId3">
            <a:alphaModFix/>
          </a:blip>
          <a:srcRect b="0" l="0" r="0" t="0"/>
          <a:stretch/>
        </p:blipFill>
        <p:spPr>
          <a:xfrm>
            <a:off x="2269894" y="1948296"/>
            <a:ext cx="4604211" cy="124690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0" l="0" r="0" t="0"/>
          <a:stretch/>
        </p:blipFill>
        <p:spPr>
          <a:xfrm>
            <a:off x="0" y="0"/>
            <a:ext cx="9189716" cy="5173813"/>
          </a:xfrm>
          <a:prstGeom prst="rect">
            <a:avLst/>
          </a:prstGeom>
          <a:noFill/>
          <a:ln>
            <a:noFill/>
          </a:ln>
        </p:spPr>
      </p:pic>
      <p:sp>
        <p:nvSpPr>
          <p:cNvPr id="58" name="Google Shape;58;p15"/>
          <p:cNvSpPr txBox="1"/>
          <p:nvPr>
            <p:ph type="ctrTitle"/>
          </p:nvPr>
        </p:nvSpPr>
        <p:spPr>
          <a:xfrm>
            <a:off x="1143000" y="841772"/>
            <a:ext cx="6858000" cy="1790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5"/>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60" name="Google Shape;60;p15"/>
          <p:cNvPicPr preferRelativeResize="0"/>
          <p:nvPr/>
        </p:nvPicPr>
        <p:blipFill rotWithShape="1">
          <a:blip r:embed="rId3">
            <a:alphaModFix/>
          </a:blip>
          <a:srcRect b="0" l="0" r="0" t="0"/>
          <a:stretch/>
        </p:blipFill>
        <p:spPr>
          <a:xfrm>
            <a:off x="1143000" y="4012407"/>
            <a:ext cx="3017828" cy="41147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6"/>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17"/>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7"/>
          <p:cNvSpPr txBox="1"/>
          <p:nvPr>
            <p:ph idx="1" type="body"/>
          </p:nvPr>
        </p:nvSpPr>
        <p:spPr>
          <a:xfrm>
            <a:off x="628650" y="1369219"/>
            <a:ext cx="38862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7"/>
          <p:cNvSpPr txBox="1"/>
          <p:nvPr>
            <p:ph idx="2" type="body"/>
          </p:nvPr>
        </p:nvSpPr>
        <p:spPr>
          <a:xfrm>
            <a:off x="4629150" y="1369219"/>
            <a:ext cx="38862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8" name="Shape 68"/>
        <p:cNvGrpSpPr/>
        <p:nvPr/>
      </p:nvGrpSpPr>
      <p:grpSpPr>
        <a:xfrm>
          <a:off x="0" y="0"/>
          <a:ext cx="0" cy="0"/>
          <a:chOff x="0" y="0"/>
          <a:chExt cx="0" cy="0"/>
        </a:xfrm>
      </p:grpSpPr>
      <p:pic>
        <p:nvPicPr>
          <p:cNvPr id="69" name="Google Shape;69;p18"/>
          <p:cNvPicPr preferRelativeResize="0"/>
          <p:nvPr/>
        </p:nvPicPr>
        <p:blipFill rotWithShape="1">
          <a:blip r:embed="rId2">
            <a:alphaModFix/>
          </a:blip>
          <a:srcRect b="0" l="0" r="0" t="0"/>
          <a:stretch/>
        </p:blipFill>
        <p:spPr>
          <a:xfrm>
            <a:off x="0" y="0"/>
            <a:ext cx="9189716" cy="5173813"/>
          </a:xfrm>
          <a:prstGeom prst="rect">
            <a:avLst/>
          </a:prstGeom>
          <a:noFill/>
          <a:ln>
            <a:noFill/>
          </a:ln>
        </p:spPr>
      </p:pic>
      <p:pic>
        <p:nvPicPr>
          <p:cNvPr id="70" name="Google Shape;70;p18"/>
          <p:cNvPicPr preferRelativeResize="0"/>
          <p:nvPr/>
        </p:nvPicPr>
        <p:blipFill rotWithShape="1">
          <a:blip r:embed="rId3">
            <a:alphaModFix/>
          </a:blip>
          <a:srcRect b="0" l="0" r="0" t="0"/>
          <a:stretch/>
        </p:blipFill>
        <p:spPr>
          <a:xfrm>
            <a:off x="706907" y="2044701"/>
            <a:ext cx="7713514" cy="10517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9"/>
          <p:cNvSpPr txBox="1"/>
          <p:nvPr>
            <p:ph type="title"/>
          </p:nvPr>
        </p:nvSpPr>
        <p:spPr>
          <a:xfrm>
            <a:off x="623888" y="1282304"/>
            <a:ext cx="7886700" cy="2139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3888" y="3442097"/>
            <a:ext cx="7886700" cy="112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20"/>
          <p:cNvSpPr txBox="1"/>
          <p:nvPr>
            <p:ph type="title"/>
          </p:nvPr>
        </p:nvSpPr>
        <p:spPr>
          <a:xfrm>
            <a:off x="629841" y="273844"/>
            <a:ext cx="7886700" cy="994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20"/>
          <p:cNvSpPr txBox="1"/>
          <p:nvPr>
            <p:ph idx="1" type="body"/>
          </p:nvPr>
        </p:nvSpPr>
        <p:spPr>
          <a:xfrm>
            <a:off x="629841" y="1260872"/>
            <a:ext cx="3868200" cy="6180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7" name="Google Shape;77;p20"/>
          <p:cNvSpPr txBox="1"/>
          <p:nvPr>
            <p:ph idx="2" type="body"/>
          </p:nvPr>
        </p:nvSpPr>
        <p:spPr>
          <a:xfrm>
            <a:off x="629841" y="1878806"/>
            <a:ext cx="3868200" cy="27633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20"/>
          <p:cNvSpPr txBox="1"/>
          <p:nvPr>
            <p:ph idx="3" type="body"/>
          </p:nvPr>
        </p:nvSpPr>
        <p:spPr>
          <a:xfrm>
            <a:off x="4629150" y="1260872"/>
            <a:ext cx="3887400" cy="6180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9" name="Google Shape;79;p20"/>
          <p:cNvSpPr txBox="1"/>
          <p:nvPr>
            <p:ph idx="4" type="body"/>
          </p:nvPr>
        </p:nvSpPr>
        <p:spPr>
          <a:xfrm>
            <a:off x="4629150" y="1878806"/>
            <a:ext cx="3887400" cy="27633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21"/>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3" name="Shape 83"/>
        <p:cNvGrpSpPr/>
        <p:nvPr/>
      </p:nvGrpSpPr>
      <p:grpSpPr>
        <a:xfrm>
          <a:off x="0" y="0"/>
          <a:ext cx="0" cy="0"/>
          <a:chOff x="0" y="0"/>
          <a:chExt cx="0" cy="0"/>
        </a:xfrm>
      </p:grpSpPr>
      <p:sp>
        <p:nvSpPr>
          <p:cNvPr id="84" name="Google Shape;84;p23"/>
          <p:cNvSpPr txBox="1"/>
          <p:nvPr>
            <p:ph type="title"/>
          </p:nvPr>
        </p:nvSpPr>
        <p:spPr>
          <a:xfrm>
            <a:off x="629841" y="342900"/>
            <a:ext cx="2949300" cy="1200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23"/>
          <p:cNvSpPr txBox="1"/>
          <p:nvPr>
            <p:ph idx="1" type="body"/>
          </p:nvPr>
        </p:nvSpPr>
        <p:spPr>
          <a:xfrm>
            <a:off x="3887391" y="740569"/>
            <a:ext cx="4629000" cy="3655200"/>
          </a:xfrm>
          <a:prstGeom prst="rect">
            <a:avLst/>
          </a:prstGeom>
          <a:noFill/>
          <a:ln>
            <a:noFill/>
          </a:ln>
        </p:spPr>
        <p:txBody>
          <a:bodyPr anchorCtr="0" anchor="t" bIns="0" lIns="0" spcFirstLastPara="1" rIns="0" wrap="square" tIns="0">
            <a:no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6" name="Google Shape;86;p23"/>
          <p:cNvSpPr txBox="1"/>
          <p:nvPr>
            <p:ph idx="2" type="body"/>
          </p:nvPr>
        </p:nvSpPr>
        <p:spPr>
          <a:xfrm>
            <a:off x="629841" y="1543050"/>
            <a:ext cx="2949300" cy="285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24"/>
          <p:cNvSpPr txBox="1"/>
          <p:nvPr>
            <p:ph type="title"/>
          </p:nvPr>
        </p:nvSpPr>
        <p:spPr>
          <a:xfrm>
            <a:off x="629841" y="342900"/>
            <a:ext cx="2949300" cy="1200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9" name="Google Shape;89;p24"/>
          <p:cNvSpPr/>
          <p:nvPr>
            <p:ph idx="2" type="pic"/>
          </p:nvPr>
        </p:nvSpPr>
        <p:spPr>
          <a:xfrm>
            <a:off x="3887391" y="740569"/>
            <a:ext cx="4629000" cy="36552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rgbClr val="002B42"/>
              </a:buClr>
              <a:buSzPts val="2400"/>
              <a:buFont typeface="Arial"/>
              <a:buNone/>
              <a:defRPr b="0" i="0" sz="2400" u="none" cap="none" strike="noStrike">
                <a:solidFill>
                  <a:srgbClr val="002B42"/>
                </a:solidFill>
                <a:latin typeface="Helvetica Neue"/>
                <a:ea typeface="Helvetica Neue"/>
                <a:cs typeface="Helvetica Neue"/>
                <a:sym typeface="Helvetica Neue"/>
              </a:defRPr>
            </a:lvl1pPr>
            <a:lvl2pPr lvl="1" marR="0" rtl="0" algn="l">
              <a:lnSpc>
                <a:spcPct val="90000"/>
              </a:lnSpc>
              <a:spcBef>
                <a:spcPts val="400"/>
              </a:spcBef>
              <a:spcAft>
                <a:spcPts val="0"/>
              </a:spcAft>
              <a:buClr>
                <a:srgbClr val="002B42"/>
              </a:buClr>
              <a:buSzPts val="2100"/>
              <a:buFont typeface="Arial"/>
              <a:buNone/>
              <a:defRPr b="0" i="0" sz="2100" u="none" cap="none" strike="noStrike">
                <a:solidFill>
                  <a:srgbClr val="002B42"/>
                </a:solidFill>
                <a:latin typeface="Helvetica Neue"/>
                <a:ea typeface="Helvetica Neue"/>
                <a:cs typeface="Helvetica Neue"/>
                <a:sym typeface="Helvetica Neue"/>
              </a:defRPr>
            </a:lvl2pPr>
            <a:lvl3pPr lvl="2" marR="0" rtl="0" algn="l">
              <a:lnSpc>
                <a:spcPct val="90000"/>
              </a:lnSpc>
              <a:spcBef>
                <a:spcPts val="400"/>
              </a:spcBef>
              <a:spcAft>
                <a:spcPts val="0"/>
              </a:spcAft>
              <a:buClr>
                <a:srgbClr val="002B42"/>
              </a:buClr>
              <a:buSzPts val="1800"/>
              <a:buFont typeface="Arial"/>
              <a:buNone/>
              <a:defRPr b="0" i="0" sz="1800" u="none" cap="none" strike="noStrike">
                <a:solidFill>
                  <a:srgbClr val="002B42"/>
                </a:solidFill>
                <a:latin typeface="Helvetica Neue"/>
                <a:ea typeface="Helvetica Neue"/>
                <a:cs typeface="Helvetica Neue"/>
                <a:sym typeface="Helvetica Neue"/>
              </a:defRPr>
            </a:lvl3pPr>
            <a:lvl4pPr lvl="3" marR="0" rtl="0" algn="l">
              <a:lnSpc>
                <a:spcPct val="90000"/>
              </a:lnSpc>
              <a:spcBef>
                <a:spcPts val="400"/>
              </a:spcBef>
              <a:spcAft>
                <a:spcPts val="0"/>
              </a:spcAft>
              <a:buClr>
                <a:srgbClr val="002B42"/>
              </a:buClr>
              <a:buSzPts val="1500"/>
              <a:buFont typeface="Arial"/>
              <a:buNone/>
              <a:defRPr b="0" i="0" sz="1500" u="none" cap="none" strike="noStrike">
                <a:solidFill>
                  <a:srgbClr val="002B42"/>
                </a:solidFill>
                <a:latin typeface="Helvetica Neue"/>
                <a:ea typeface="Helvetica Neue"/>
                <a:cs typeface="Helvetica Neue"/>
                <a:sym typeface="Helvetica Neue"/>
              </a:defRPr>
            </a:lvl4pPr>
            <a:lvl5pPr lvl="4" marR="0" rtl="0" algn="l">
              <a:lnSpc>
                <a:spcPct val="90000"/>
              </a:lnSpc>
              <a:spcBef>
                <a:spcPts val="400"/>
              </a:spcBef>
              <a:spcAft>
                <a:spcPts val="0"/>
              </a:spcAft>
              <a:buClr>
                <a:srgbClr val="002B42"/>
              </a:buClr>
              <a:buSzPts val="1500"/>
              <a:buFont typeface="Arial"/>
              <a:buNone/>
              <a:defRPr b="0" i="0" sz="1500" u="none" cap="none" strike="noStrike">
                <a:solidFill>
                  <a:srgbClr val="002B42"/>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90" name="Google Shape;90;p24"/>
          <p:cNvSpPr txBox="1"/>
          <p:nvPr>
            <p:ph idx="1" type="body"/>
          </p:nvPr>
        </p:nvSpPr>
        <p:spPr>
          <a:xfrm>
            <a:off x="629841" y="1543050"/>
            <a:ext cx="2949300" cy="285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5"/>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26"/>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26"/>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 name="Google Shape;99;p27"/>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b="0%" l="100%" r="0%" t="100%"/>
            </a:path>
            <a:tileRect b="-100%" l="0%" r="-100%" t="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1" name="Google Shape;10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2" name="Google Shape;10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1.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hyperlink" Target="https://www.dropbox.com/scl/fi/jp8hssqtmdbbkaofyttnz/hands-on.zip?rlkey=9l5rp4xw8d6y7oc5zdfkz0rwo&amp;dl=0" TargetMode="External"/><Relationship Id="rId4" Type="http://schemas.openxmlformats.org/officeDocument/2006/relationships/hyperlink" Target="https://github.com/gladstone-institutes/Bioinformatics-Workshops/wiki/Introduction-to-scATAC%E2%80%90seq-data-analysi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www.nature.com/nrmp" TargetMode="External"/><Relationship Id="rId4" Type="http://schemas.openxmlformats.org/officeDocument/2006/relationships/image" Target="../media/image22.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s://www.nature.com/articles/s41467-021-21583-9" TargetMode="External"/><Relationship Id="rId4" Type="http://schemas.openxmlformats.org/officeDocument/2006/relationships/hyperlink" Target="https://www.nature.com/articles/s41592-023-02139-9" TargetMode="External"/><Relationship Id="rId5" Type="http://schemas.openxmlformats.org/officeDocument/2006/relationships/hyperlink" Target="https://www.nature.com/articles/s41592-023-02139-9" TargetMode="External"/><Relationship Id="rId6" Type="http://schemas.openxmlformats.org/officeDocument/2006/relationships/hyperlink" Target="https://stuartlab.org/signac/" TargetMode="External"/><Relationship Id="rId7" Type="http://schemas.openxmlformats.org/officeDocument/2006/relationships/hyperlink" Target="https://www.archrproject.com/bookdown/archrs-lsi-implementation.html" TargetMode="External"/><Relationship Id="rId8" Type="http://schemas.openxmlformats.org/officeDocument/2006/relationships/hyperlink" Target="https://www.nature.com/articles/s41588-021-00790-6"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hyperlink" Target="https://www.archrproject.com/reference/createArrowFile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53.png"/><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0.png"/><Relationship Id="rId6" Type="http://schemas.openxmlformats.org/officeDocument/2006/relationships/image" Target="../media/image59.png"/><Relationship Id="rId7" Type="http://schemas.openxmlformats.org/officeDocument/2006/relationships/hyperlink" Target="http://dx.doi.org/10.1016/j.xpro.2022.10149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hyperlink" Target="https://www.dropbox.com/scl/fi/bvnhpi58f8tm2klhjwc7a/LSI_example.xlsx?rlkey=etygbiz1hdw2o2yikeanviea9&amp;dl=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56.png"/><Relationship Id="rId5" Type="http://schemas.openxmlformats.org/officeDocument/2006/relationships/hyperlink" Target="https://www.nature.com/articles/s41592-023-02139-9#Sec1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54.png"/><Relationship Id="rId4" Type="http://schemas.openxmlformats.org/officeDocument/2006/relationships/hyperlink" Target="https://www.nature.com/articles/s41598-019-45839-z"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66.png"/><Relationship Id="rId4" Type="http://schemas.openxmlformats.org/officeDocument/2006/relationships/image" Target="../media/image58.png"/><Relationship Id="rId5"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51.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74.png"/><Relationship Id="rId4" Type="http://schemas.openxmlformats.org/officeDocument/2006/relationships/hyperlink" Target="https://www.archrproject.com/reference/createArrowFile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image" Target="../media/image57.png"/><Relationship Id="rId5"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hyperlink" Target="https://www.nature.com/nrmp"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www.nature.com/nrg" TargetMode="External"/><Relationship Id="rId5"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hyperlink" Target="https://github.com/gladstone-institutes/Bioinformatics-Workshops/wiki/Single-Cell-RNA-Seq-Analysis" TargetMode="External"/><Relationship Id="rId4" Type="http://schemas.openxmlformats.org/officeDocument/2006/relationships/hyperlink" Target="https://www.nature.com/articles/s41467-024-53089-5"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hyperlink" Target="https://github.com/gladstone-institutes/Bioinformatics-Workshops/wiki/Single-Cell-RNA-Seq-Analysi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hyperlink" Target="https://www.surveymonkey.com/r/F75J6VZ"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7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70.png"/><Relationship Id="rId4" Type="http://schemas.openxmlformats.org/officeDocument/2006/relationships/image" Target="../media/image75.png"/><Relationship Id="rId5" Type="http://schemas.openxmlformats.org/officeDocument/2006/relationships/image" Target="../media/image7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8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76.png"/><Relationship Id="rId4" Type="http://schemas.openxmlformats.org/officeDocument/2006/relationships/hyperlink" Target="https://stuartlab.org/signac/index.html" TargetMode="External"/><Relationship Id="rId5" Type="http://schemas.openxmlformats.org/officeDocument/2006/relationships/hyperlink" Target="https://github.com/kaizhang/SnapATAC2"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hyperlink" Target="https://www.dropbox.com/s/6l8oc771r4ovabc/hands-on.zip?dl=0"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Relationship Id="rId3" Type="http://schemas.openxmlformats.org/officeDocument/2006/relationships/hyperlink" Target="https://gladstoneinstitutes.slack.com/archives/C0145F1L7QS" TargetMode="External"/><Relationship Id="rId4" Type="http://schemas.openxmlformats.org/officeDocument/2006/relationships/hyperlink" Target="mailto:ayushi.agrawal@gladstone.ucsf.edu" TargetMode="External"/><Relationship Id="rId5" Type="http://schemas.openxmlformats.org/officeDocument/2006/relationships/hyperlink" Target="mailto:reuben.thomas@gladstone.ucsf.edu" TargetMode="External"/><Relationship Id="rId6" Type="http://schemas.openxmlformats.org/officeDocument/2006/relationships/hyperlink" Target="mailto:michela.traglia@gladstone.ucsf.edu"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hyperlink" Target="https://www.surveymonkey.com/r/bioinfo-training" TargetMode="External"/><Relationship Id="rId4" Type="http://schemas.openxmlformats.org/officeDocument/2006/relationships/hyperlink" Target="https://gladstone.org/events?series=data-science-training-program"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hyperlink" Target="https://www.archrproject.com/bookdown/pairwise-testing-between-groups.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8"/>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Material for this workshop</a:t>
            </a:r>
            <a:endParaRPr sz="3700"/>
          </a:p>
        </p:txBody>
      </p:sp>
      <p:sp>
        <p:nvSpPr>
          <p:cNvPr id="108" name="Google Shape;108;p28"/>
          <p:cNvSpPr txBox="1"/>
          <p:nvPr/>
        </p:nvSpPr>
        <p:spPr>
          <a:xfrm>
            <a:off x="103825" y="736800"/>
            <a:ext cx="9277500" cy="31245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1000"/>
              </a:spcBef>
              <a:spcAft>
                <a:spcPts val="0"/>
              </a:spcAft>
              <a:buClr>
                <a:schemeClr val="dk2"/>
              </a:buClr>
              <a:buSzPts val="2400"/>
              <a:buChar char="●"/>
            </a:pPr>
            <a:r>
              <a:rPr lang="en" sz="2400">
                <a:solidFill>
                  <a:schemeClr val="dk2"/>
                </a:solidFill>
              </a:rPr>
              <a:t>This presentation</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 sz="2400" u="sng">
                <a:solidFill>
                  <a:schemeClr val="hlink"/>
                </a:solidFill>
                <a:hlinkClick r:id="rId3"/>
              </a:rPr>
              <a:t>Download materials</a:t>
            </a:r>
            <a:endParaRPr sz="2400">
              <a:solidFill>
                <a:schemeClr val="dk2"/>
              </a:solidFill>
            </a:endParaRPr>
          </a:p>
          <a:p>
            <a:pPr indent="0" lvl="0" marL="457200" rtl="0" algn="l">
              <a:lnSpc>
                <a:spcPct val="150000"/>
              </a:lnSpc>
              <a:spcBef>
                <a:spcPts val="1000"/>
              </a:spcBef>
              <a:spcAft>
                <a:spcPts val="0"/>
              </a:spcAft>
              <a:buNone/>
            </a:pPr>
            <a:r>
              <a:t/>
            </a:r>
            <a:endParaRPr sz="2400">
              <a:solidFill>
                <a:schemeClr val="dk2"/>
              </a:solidFill>
            </a:endParaRPr>
          </a:p>
          <a:p>
            <a:pPr indent="0" lvl="0" marL="457200" rtl="0" algn="l">
              <a:lnSpc>
                <a:spcPct val="150000"/>
              </a:lnSpc>
              <a:spcBef>
                <a:spcPts val="1000"/>
              </a:spcBef>
              <a:spcAft>
                <a:spcPts val="0"/>
              </a:spcAft>
              <a:buNone/>
            </a:pPr>
            <a:r>
              <a:t/>
            </a:r>
            <a:endParaRPr sz="2400">
              <a:solidFill>
                <a:schemeClr val="dk2"/>
              </a:solidFill>
            </a:endParaRPr>
          </a:p>
          <a:p>
            <a:pPr indent="0" lvl="0" marL="0" rtl="0" algn="l">
              <a:lnSpc>
                <a:spcPct val="150000"/>
              </a:lnSpc>
              <a:spcBef>
                <a:spcPts val="1000"/>
              </a:spcBef>
              <a:spcAft>
                <a:spcPts val="0"/>
              </a:spcAft>
              <a:buNone/>
            </a:pPr>
            <a:r>
              <a:rPr lang="en" sz="2200">
                <a:solidFill>
                  <a:schemeClr val="dk2"/>
                </a:solidFill>
              </a:rPr>
              <a:t>Please follow the pre-workshop instructions on the </a:t>
            </a:r>
            <a:r>
              <a:rPr lang="en" sz="2200" u="sng">
                <a:solidFill>
                  <a:schemeClr val="hlink"/>
                </a:solidFill>
                <a:hlinkClick r:id="rId4"/>
              </a:rPr>
              <a:t>workshop webpage</a:t>
            </a:r>
            <a:endParaRPr sz="22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7"/>
          <p:cNvPicPr preferRelativeResize="0"/>
          <p:nvPr/>
        </p:nvPicPr>
        <p:blipFill rotWithShape="1">
          <a:blip r:embed="rId3">
            <a:alphaModFix/>
          </a:blip>
          <a:srcRect b="-1249" l="51839" r="0" t="1250"/>
          <a:stretch/>
        </p:blipFill>
        <p:spPr>
          <a:xfrm>
            <a:off x="3369763" y="656300"/>
            <a:ext cx="2648126" cy="4078649"/>
          </a:xfrm>
          <a:prstGeom prst="rect">
            <a:avLst/>
          </a:prstGeom>
          <a:noFill/>
          <a:ln>
            <a:noFill/>
          </a:ln>
        </p:spPr>
      </p:pic>
      <p:sp>
        <p:nvSpPr>
          <p:cNvPr id="170" name="Google Shape;170;p37"/>
          <p:cNvSpPr txBox="1"/>
          <p:nvPr>
            <p:ph type="title"/>
          </p:nvPr>
        </p:nvSpPr>
        <p:spPr>
          <a:xfrm>
            <a:off x="243625" y="106825"/>
            <a:ext cx="8900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Transposition events create fragments  </a:t>
            </a:r>
            <a:endParaRPr/>
          </a:p>
        </p:txBody>
      </p:sp>
      <p:pic>
        <p:nvPicPr>
          <p:cNvPr id="171" name="Google Shape;171;p37"/>
          <p:cNvPicPr preferRelativeResize="0"/>
          <p:nvPr/>
        </p:nvPicPr>
        <p:blipFill rotWithShape="1">
          <a:blip r:embed="rId3">
            <a:alphaModFix/>
          </a:blip>
          <a:srcRect b="72691" l="0" r="48893" t="0"/>
          <a:stretch/>
        </p:blipFill>
        <p:spPr>
          <a:xfrm>
            <a:off x="165500" y="549400"/>
            <a:ext cx="2810050" cy="1113850"/>
          </a:xfrm>
          <a:prstGeom prst="rect">
            <a:avLst/>
          </a:prstGeom>
          <a:noFill/>
          <a:ln>
            <a:noFill/>
          </a:ln>
        </p:spPr>
      </p:pic>
      <p:sp>
        <p:nvSpPr>
          <p:cNvPr id="172" name="Google Shape;172;p37"/>
          <p:cNvSpPr txBox="1"/>
          <p:nvPr/>
        </p:nvSpPr>
        <p:spPr>
          <a:xfrm>
            <a:off x="5838275" y="843625"/>
            <a:ext cx="3193500" cy="41250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The central point of the “accessible” site is in the very </a:t>
            </a:r>
            <a:r>
              <a:rPr b="1" lang="en" sz="1600">
                <a:solidFill>
                  <a:srgbClr val="333333"/>
                </a:solidFill>
                <a:latin typeface="Helvetica Neue"/>
                <a:ea typeface="Helvetica Neue"/>
                <a:cs typeface="Helvetica Neue"/>
                <a:sym typeface="Helvetica Neue"/>
              </a:rPr>
              <a:t>center of the Tn5 dimer</a:t>
            </a:r>
            <a:r>
              <a:rPr lang="en" sz="1600">
                <a:solidFill>
                  <a:srgbClr val="333333"/>
                </a:solidFill>
                <a:latin typeface="Helvetica Neue"/>
                <a:ea typeface="Helvetica Neue"/>
                <a:cs typeface="Helvetica Neue"/>
                <a:sym typeface="Helvetica Neue"/>
              </a:rPr>
              <a:t>, not the location of each Tn5 insertion. </a:t>
            </a:r>
            <a:endParaRPr sz="1600">
              <a:solidFill>
                <a:srgbClr val="333333"/>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rgbClr val="333333"/>
              </a:buClr>
              <a:buSzPts val="1600"/>
              <a:buFont typeface="Helvetica Neue"/>
              <a:buChar char="●"/>
            </a:pPr>
            <a:r>
              <a:rPr b="1" lang="en" sz="1600">
                <a:solidFill>
                  <a:srgbClr val="333333"/>
                </a:solidFill>
                <a:latin typeface="Helvetica Neue"/>
                <a:ea typeface="Helvetica Neue"/>
                <a:cs typeface="Helvetica Neue"/>
                <a:sym typeface="Helvetica Neue"/>
              </a:rPr>
              <a:t>Adjusting</a:t>
            </a:r>
            <a:r>
              <a:rPr lang="en" sz="1600">
                <a:solidFill>
                  <a:srgbClr val="333333"/>
                </a:solidFill>
                <a:latin typeface="Helvetica Neue"/>
                <a:ea typeface="Helvetica Neue"/>
                <a:cs typeface="Helvetica Neue"/>
                <a:sym typeface="Helvetica Neue"/>
              </a:rPr>
              <a:t> plus-stranded insertion events by </a:t>
            </a:r>
            <a:r>
              <a:rPr b="1" lang="en" sz="1600">
                <a:solidFill>
                  <a:srgbClr val="333333"/>
                </a:solidFill>
                <a:latin typeface="Helvetica Neue"/>
                <a:ea typeface="Helvetica Neue"/>
                <a:cs typeface="Helvetica Neue"/>
                <a:sym typeface="Helvetica Neue"/>
              </a:rPr>
              <a:t>+4 bp</a:t>
            </a:r>
            <a:r>
              <a:rPr lang="en" sz="1600">
                <a:solidFill>
                  <a:srgbClr val="333333"/>
                </a:solidFill>
                <a:latin typeface="Helvetica Neue"/>
                <a:ea typeface="Helvetica Neue"/>
                <a:cs typeface="Helvetica Neue"/>
                <a:sym typeface="Helvetica Neue"/>
              </a:rPr>
              <a:t> and minus-stranded insertion events by </a:t>
            </a:r>
            <a:r>
              <a:rPr b="1" lang="en" sz="1600">
                <a:solidFill>
                  <a:srgbClr val="333333"/>
                </a:solidFill>
                <a:latin typeface="Helvetica Neue"/>
                <a:ea typeface="Helvetica Neue"/>
                <a:cs typeface="Helvetica Neue"/>
                <a:sym typeface="Helvetica Neue"/>
              </a:rPr>
              <a:t>-5 bp</a:t>
            </a:r>
            <a:r>
              <a:rPr lang="en" sz="1600">
                <a:solidFill>
                  <a:srgbClr val="333333"/>
                </a:solidFill>
                <a:latin typeface="Helvetica Neue"/>
                <a:ea typeface="Helvetica Neue"/>
                <a:cs typeface="Helvetica Neue"/>
                <a:sym typeface="Helvetica Neue"/>
              </a:rPr>
              <a:t>.</a:t>
            </a:r>
            <a:endParaRPr sz="1600">
              <a:solidFill>
                <a:srgbClr val="333333"/>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rgbClr val="333333"/>
              </a:buClr>
              <a:buSzPts val="1600"/>
              <a:buFont typeface="Helvetica Neue"/>
              <a:buChar char="●"/>
            </a:pPr>
            <a:r>
              <a:rPr lang="en" sz="1600">
                <a:solidFill>
                  <a:srgbClr val="333333"/>
                </a:solidFill>
              </a:rPr>
              <a:t>Paired-end sequencing.</a:t>
            </a:r>
            <a:endParaRPr sz="1600">
              <a:solidFill>
                <a:srgbClr val="333333"/>
              </a:solidFill>
            </a:endParaRPr>
          </a:p>
          <a:p>
            <a:pPr indent="0" lvl="0" marL="914400" rtl="0" algn="l">
              <a:lnSpc>
                <a:spcPct val="150000"/>
              </a:lnSpc>
              <a:spcBef>
                <a:spcPts val="0"/>
              </a:spcBef>
              <a:spcAft>
                <a:spcPts val="0"/>
              </a:spcAft>
              <a:buNone/>
            </a:pPr>
            <a:r>
              <a:t/>
            </a:r>
            <a:endParaRPr sz="1600">
              <a:solidFill>
                <a:srgbClr val="333333"/>
              </a:solidFill>
              <a:latin typeface="Helvetica Neue"/>
              <a:ea typeface="Helvetica Neue"/>
              <a:cs typeface="Helvetica Neue"/>
              <a:sym typeface="Helvetica Neue"/>
            </a:endParaRPr>
          </a:p>
        </p:txBody>
      </p:sp>
      <p:pic>
        <p:nvPicPr>
          <p:cNvPr id="173" name="Google Shape;173;p37"/>
          <p:cNvPicPr preferRelativeResize="0"/>
          <p:nvPr/>
        </p:nvPicPr>
        <p:blipFill rotWithShape="1">
          <a:blip r:embed="rId4">
            <a:alphaModFix/>
          </a:blip>
          <a:srcRect b="4510" l="0" r="0" t="68466"/>
          <a:stretch/>
        </p:blipFill>
        <p:spPr>
          <a:xfrm>
            <a:off x="243625" y="1984102"/>
            <a:ext cx="2414875" cy="736801"/>
          </a:xfrm>
          <a:prstGeom prst="rect">
            <a:avLst/>
          </a:prstGeom>
          <a:noFill/>
          <a:ln>
            <a:noFill/>
          </a:ln>
        </p:spPr>
      </p:pic>
      <p:sp>
        <p:nvSpPr>
          <p:cNvPr id="174" name="Google Shape;174;p37"/>
          <p:cNvSpPr txBox="1"/>
          <p:nvPr/>
        </p:nvSpPr>
        <p:spPr>
          <a:xfrm>
            <a:off x="70525" y="3041750"/>
            <a:ext cx="31935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Char char="●"/>
            </a:pPr>
            <a:r>
              <a:rPr lang="en" sz="1600">
                <a:solidFill>
                  <a:srgbClr val="333333"/>
                </a:solidFill>
                <a:latin typeface="Helvetica Neue"/>
                <a:ea typeface="Helvetica Neue"/>
                <a:cs typeface="Helvetica Neue"/>
                <a:sym typeface="Helvetica Neue"/>
              </a:rPr>
              <a:t>Binds as a homodimer with </a:t>
            </a:r>
            <a:r>
              <a:rPr b="1" lang="en" sz="1600">
                <a:solidFill>
                  <a:srgbClr val="333333"/>
                </a:solidFill>
                <a:latin typeface="Helvetica Neue"/>
                <a:ea typeface="Helvetica Neue"/>
                <a:cs typeface="Helvetica Neue"/>
                <a:sym typeface="Helvetica Neue"/>
              </a:rPr>
              <a:t>9-bp of DNA between the two Tn5 molecules.</a:t>
            </a:r>
            <a:endParaRPr b="1" sz="1600">
              <a:solidFill>
                <a:srgbClr val="333333"/>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Two transposition events = FRAGMENT</a:t>
            </a:r>
            <a:endParaRPr sz="16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7"/>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Access/View the LSI reduction</a:t>
            </a:r>
            <a:endParaRPr/>
          </a:p>
        </p:txBody>
      </p:sp>
      <p:sp>
        <p:nvSpPr>
          <p:cNvPr id="991" name="Google Shape;991;p127"/>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Courier New"/>
                <a:ea typeface="Courier New"/>
                <a:cs typeface="Courier New"/>
                <a:sym typeface="Courier New"/>
              </a:rPr>
              <a:t>View((demo_proj@reducedDims@listData[["IterativeLSI"]]$matSVD))</a:t>
            </a:r>
            <a:endParaRPr>
              <a:latin typeface="Courier New"/>
              <a:ea typeface="Courier New"/>
              <a:cs typeface="Courier New"/>
              <a:sym typeface="Courier New"/>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28"/>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Motif presence in peaks</a:t>
            </a:r>
            <a:endParaRPr/>
          </a:p>
        </p:txBody>
      </p:sp>
      <p:sp>
        <p:nvSpPr>
          <p:cNvPr id="997" name="Google Shape;997;p128"/>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Courier New"/>
                <a:ea typeface="Courier New"/>
                <a:cs typeface="Courier New"/>
                <a:sym typeface="Courier New"/>
              </a:rPr>
              <a:t>motif_presence &lt;- </a:t>
            </a:r>
            <a:r>
              <a:rPr b="1" lang="en">
                <a:solidFill>
                  <a:srgbClr val="38761D"/>
                </a:solidFill>
                <a:latin typeface="Courier New"/>
                <a:ea typeface="Courier New"/>
                <a:cs typeface="Courier New"/>
                <a:sym typeface="Courier New"/>
              </a:rPr>
              <a:t>getMatches</a:t>
            </a:r>
            <a:r>
              <a:rPr lang="en">
                <a:latin typeface="Courier New"/>
                <a:ea typeface="Courier New"/>
                <a:cs typeface="Courier New"/>
                <a:sym typeface="Courier New"/>
              </a:rPr>
              <a:t>(ArchRProj = demo_proj, name = "Motif", annoName = NULL)</a:t>
            </a:r>
            <a:endParaRPr>
              <a:latin typeface="Courier New"/>
              <a:ea typeface="Courier New"/>
              <a:cs typeface="Courier New"/>
              <a:sym typeface="Courier New"/>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rPr lang="en">
                <a:latin typeface="Courier New"/>
                <a:ea typeface="Courier New"/>
                <a:cs typeface="Courier New"/>
                <a:sym typeface="Courier New"/>
              </a:rPr>
              <a:t>motif_presence_matrix &lt;- motif_presence@assays@data@listData[["matches"]] %&gt;% </a:t>
            </a:r>
            <a:endParaRPr>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a:latin typeface="Courier New"/>
                <a:ea typeface="Courier New"/>
                <a:cs typeface="Courier New"/>
                <a:sym typeface="Courier New"/>
              </a:rPr>
              <a:t>    as.matrix() %&gt;%</a:t>
            </a:r>
            <a:endParaRPr>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a:latin typeface="Courier New"/>
                <a:ea typeface="Courier New"/>
                <a:cs typeface="Courier New"/>
                <a:sym typeface="Courier New"/>
              </a:rPr>
              <a:t>     add(0)</a:t>
            </a:r>
            <a:endParaRPr>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8"/>
          <p:cNvSpPr txBox="1"/>
          <p:nvPr>
            <p:ph type="title"/>
          </p:nvPr>
        </p:nvSpPr>
        <p:spPr>
          <a:xfrm>
            <a:off x="139775" y="195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Tn5 application </a:t>
            </a:r>
            <a:endParaRPr/>
          </a:p>
        </p:txBody>
      </p:sp>
      <p:sp>
        <p:nvSpPr>
          <p:cNvPr id="180" name="Google Shape;180;p38"/>
          <p:cNvSpPr txBox="1"/>
          <p:nvPr>
            <p:ph idx="1" type="body"/>
          </p:nvPr>
        </p:nvSpPr>
        <p:spPr>
          <a:xfrm>
            <a:off x="139775" y="940050"/>
            <a:ext cx="89514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2300">
                <a:solidFill>
                  <a:srgbClr val="002B42"/>
                </a:solidFill>
                <a:highlight>
                  <a:schemeClr val="lt1"/>
                </a:highlight>
                <a:latin typeface="Arial"/>
                <a:ea typeface="Arial"/>
                <a:cs typeface="Arial"/>
                <a:sym typeface="Arial"/>
              </a:rPr>
              <a:t>2D structure:</a:t>
            </a:r>
            <a:endParaRPr sz="2300">
              <a:solidFill>
                <a:srgbClr val="002B42"/>
              </a:solidFill>
              <a:highlight>
                <a:schemeClr val="lt1"/>
              </a:highlight>
              <a:latin typeface="Arial"/>
              <a:ea typeface="Arial"/>
              <a:cs typeface="Arial"/>
              <a:sym typeface="Arial"/>
            </a:endParaRPr>
          </a:p>
          <a:p>
            <a:pPr indent="-355600" lvl="1" marL="914400" rtl="0" algn="l">
              <a:spcBef>
                <a:spcPts val="400"/>
              </a:spcBef>
              <a:spcAft>
                <a:spcPts val="0"/>
              </a:spcAft>
              <a:buClr>
                <a:srgbClr val="002B42"/>
              </a:buClr>
              <a:buSzPts val="2000"/>
              <a:buChar char="•"/>
            </a:pPr>
            <a:r>
              <a:rPr lang="en" sz="2000">
                <a:solidFill>
                  <a:srgbClr val="002B42"/>
                </a:solidFill>
                <a:highlight>
                  <a:schemeClr val="lt1"/>
                </a:highlight>
                <a:latin typeface="Arial"/>
                <a:ea typeface="Arial"/>
                <a:cs typeface="Arial"/>
                <a:sym typeface="Arial"/>
              </a:rPr>
              <a:t>Bulk ATAC-seq</a:t>
            </a:r>
            <a:endParaRPr sz="2000">
              <a:highlight>
                <a:schemeClr val="lt1"/>
              </a:highlight>
              <a:latin typeface="Arial"/>
              <a:ea typeface="Arial"/>
              <a:cs typeface="Arial"/>
              <a:sym typeface="Arial"/>
            </a:endParaRPr>
          </a:p>
          <a:p>
            <a:pPr indent="-355600" lvl="1" marL="914400" rtl="0" algn="l">
              <a:spcBef>
                <a:spcPts val="0"/>
              </a:spcBef>
              <a:spcAft>
                <a:spcPts val="0"/>
              </a:spcAft>
              <a:buClr>
                <a:srgbClr val="002B42"/>
              </a:buClr>
              <a:buSzPts val="2000"/>
              <a:buChar char="•"/>
            </a:pPr>
            <a:r>
              <a:rPr lang="en" sz="2000">
                <a:solidFill>
                  <a:srgbClr val="002B42"/>
                </a:solidFill>
                <a:highlight>
                  <a:schemeClr val="lt1"/>
                </a:highlight>
                <a:latin typeface="Arial"/>
                <a:ea typeface="Arial"/>
                <a:cs typeface="Arial"/>
                <a:sym typeface="Arial"/>
              </a:rPr>
              <a:t>scATAC-seq </a:t>
            </a:r>
            <a:r>
              <a:rPr lang="en" sz="2000">
                <a:highlight>
                  <a:schemeClr val="lt1"/>
                </a:highlight>
                <a:latin typeface="Arial"/>
                <a:ea typeface="Arial"/>
                <a:cs typeface="Arial"/>
                <a:sym typeface="Arial"/>
              </a:rPr>
              <a:t>to study the </a:t>
            </a:r>
            <a:r>
              <a:rPr lang="en" sz="2000">
                <a:solidFill>
                  <a:srgbClr val="262626"/>
                </a:solidFill>
                <a:highlight>
                  <a:schemeClr val="lt1"/>
                </a:highlight>
              </a:rPr>
              <a:t>dynamically regulated chromatin in a cell type-specific manner</a:t>
            </a:r>
            <a:endParaRPr sz="2000">
              <a:solidFill>
                <a:schemeClr val="dk1"/>
              </a:solidFill>
            </a:endParaRPr>
          </a:p>
          <a:p>
            <a:pPr indent="0" lvl="0" marL="0" rtl="0" algn="l">
              <a:spcBef>
                <a:spcPts val="800"/>
              </a:spcBef>
              <a:spcAft>
                <a:spcPts val="0"/>
              </a:spcAft>
              <a:buNone/>
            </a:pPr>
            <a:r>
              <a:t/>
            </a:r>
            <a:endParaRPr>
              <a:solidFill>
                <a:srgbClr val="002B42"/>
              </a:solidFill>
              <a:highlight>
                <a:srgbClr val="FFFFFF"/>
              </a:highlight>
              <a:latin typeface="Arial"/>
              <a:ea typeface="Arial"/>
              <a:cs typeface="Arial"/>
              <a:sym typeface="Arial"/>
            </a:endParaRPr>
          </a:p>
          <a:p>
            <a:pPr indent="0" lvl="0" marL="0" rtl="0" algn="l">
              <a:spcBef>
                <a:spcPts val="800"/>
              </a:spcBef>
              <a:spcAft>
                <a:spcPts val="0"/>
              </a:spcAft>
              <a:buNone/>
            </a:pPr>
            <a:r>
              <a:rPr lang="en" sz="2300">
                <a:solidFill>
                  <a:srgbClr val="002B42"/>
                </a:solidFill>
                <a:highlight>
                  <a:schemeClr val="lt1"/>
                </a:highlight>
                <a:latin typeface="Arial"/>
                <a:ea typeface="Arial"/>
                <a:cs typeface="Arial"/>
                <a:sym typeface="Arial"/>
              </a:rPr>
              <a:t>Spatial proximity within the nucleus by analysing contacts between genomic regions:</a:t>
            </a:r>
            <a:endParaRPr sz="1350">
              <a:solidFill>
                <a:srgbClr val="002B42"/>
              </a:solidFill>
              <a:highlight>
                <a:srgbClr val="FFFFFF"/>
              </a:highlight>
              <a:latin typeface="Arial"/>
              <a:ea typeface="Arial"/>
              <a:cs typeface="Arial"/>
              <a:sym typeface="Arial"/>
            </a:endParaRPr>
          </a:p>
          <a:p>
            <a:pPr indent="0" lvl="0" marL="457200" rtl="0" algn="l">
              <a:spcBef>
                <a:spcPts val="800"/>
              </a:spcBef>
              <a:spcAft>
                <a:spcPts val="0"/>
              </a:spcAft>
              <a:buNone/>
            </a:pPr>
            <a:r>
              <a:t/>
            </a:r>
            <a:endParaRPr sz="2300">
              <a:solidFill>
                <a:srgbClr val="002B42"/>
              </a:solidFill>
              <a:highlight>
                <a:srgbClr val="FFFFFF"/>
              </a:highlight>
              <a:latin typeface="Arial"/>
              <a:ea typeface="Arial"/>
              <a:cs typeface="Arial"/>
              <a:sym typeface="Arial"/>
            </a:endParaRPr>
          </a:p>
          <a:p>
            <a:pPr indent="-355600" lvl="1" marL="914400" rtl="0" algn="l">
              <a:spcBef>
                <a:spcPts val="400"/>
              </a:spcBef>
              <a:spcAft>
                <a:spcPts val="0"/>
              </a:spcAft>
              <a:buClr>
                <a:srgbClr val="002B42"/>
              </a:buClr>
              <a:buSzPts val="2000"/>
              <a:buChar char="•"/>
            </a:pPr>
            <a:r>
              <a:rPr lang="en" sz="2000">
                <a:solidFill>
                  <a:srgbClr val="002B42"/>
                </a:solidFill>
                <a:highlight>
                  <a:srgbClr val="FFFFFF"/>
                </a:highlight>
                <a:latin typeface="Arial"/>
                <a:ea typeface="Arial"/>
                <a:cs typeface="Arial"/>
                <a:sym typeface="Arial"/>
              </a:rPr>
              <a:t>High-throughput sequencing for the study of chromatin 3D structure - chromatin conformation capture assays 3C (one vs one) and Hi-C (all vs all).</a:t>
            </a:r>
            <a:endParaRPr sz="2000">
              <a:solidFill>
                <a:srgbClr val="002B42"/>
              </a:solidFill>
              <a:highlight>
                <a:srgbClr val="FFFFFF"/>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9"/>
          <p:cNvSpPr txBox="1"/>
          <p:nvPr>
            <p:ph type="title"/>
          </p:nvPr>
        </p:nvSpPr>
        <p:spPr>
          <a:xfrm>
            <a:off x="245750" y="30050"/>
            <a:ext cx="8747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100"/>
              <a:t>ATAC </a:t>
            </a:r>
            <a:endParaRPr sz="3100"/>
          </a:p>
        </p:txBody>
      </p:sp>
      <p:sp>
        <p:nvSpPr>
          <p:cNvPr id="186" name="Google Shape;186;p39"/>
          <p:cNvSpPr txBox="1"/>
          <p:nvPr/>
        </p:nvSpPr>
        <p:spPr>
          <a:xfrm>
            <a:off x="1157275" y="4434788"/>
            <a:ext cx="569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02124"/>
                </a:solidFill>
                <a:highlight>
                  <a:srgbClr val="FFFFFF"/>
                </a:highlight>
              </a:rPr>
              <a:t> ChIP-seq : </a:t>
            </a:r>
            <a:r>
              <a:rPr lang="en">
                <a:solidFill>
                  <a:srgbClr val="202124"/>
                </a:solidFill>
                <a:highlight>
                  <a:srgbClr val="FFFFFF"/>
                </a:highlight>
              </a:rPr>
              <a:t>binding sites of DNA-associated proteins and can be used to map global binding sites for a given protein.</a:t>
            </a:r>
            <a:endParaRPr sz="1600"/>
          </a:p>
        </p:txBody>
      </p:sp>
      <p:pic>
        <p:nvPicPr>
          <p:cNvPr id="187" name="Google Shape;187;p39"/>
          <p:cNvPicPr preferRelativeResize="0"/>
          <p:nvPr/>
        </p:nvPicPr>
        <p:blipFill>
          <a:blip r:embed="rId3">
            <a:alphaModFix/>
          </a:blip>
          <a:stretch>
            <a:fillRect/>
          </a:stretch>
        </p:blipFill>
        <p:spPr>
          <a:xfrm>
            <a:off x="303475" y="4376623"/>
            <a:ext cx="756025" cy="670425"/>
          </a:xfrm>
          <a:prstGeom prst="rect">
            <a:avLst/>
          </a:prstGeom>
          <a:noFill/>
          <a:ln>
            <a:noFill/>
          </a:ln>
        </p:spPr>
      </p:pic>
      <p:grpSp>
        <p:nvGrpSpPr>
          <p:cNvPr id="188" name="Google Shape;188;p39"/>
          <p:cNvGrpSpPr/>
          <p:nvPr/>
        </p:nvGrpSpPr>
        <p:grpSpPr>
          <a:xfrm>
            <a:off x="245750" y="918875"/>
            <a:ext cx="7417500" cy="2850013"/>
            <a:chOff x="245750" y="918875"/>
            <a:chExt cx="7417500" cy="2850013"/>
          </a:xfrm>
        </p:grpSpPr>
        <p:pic>
          <p:nvPicPr>
            <p:cNvPr id="189" name="Google Shape;189;p39"/>
            <p:cNvPicPr preferRelativeResize="0"/>
            <p:nvPr/>
          </p:nvPicPr>
          <p:blipFill rotWithShape="1">
            <a:blip r:embed="rId4">
              <a:alphaModFix/>
            </a:blip>
            <a:srcRect b="0" l="0" r="0" t="89608"/>
            <a:stretch/>
          </p:blipFill>
          <p:spPr>
            <a:xfrm>
              <a:off x="245750" y="2386225"/>
              <a:ext cx="5528599" cy="371025"/>
            </a:xfrm>
            <a:prstGeom prst="rect">
              <a:avLst/>
            </a:prstGeom>
            <a:noFill/>
            <a:ln>
              <a:noFill/>
            </a:ln>
          </p:spPr>
        </p:pic>
        <p:sp>
          <p:nvSpPr>
            <p:cNvPr id="190" name="Google Shape;190;p39"/>
            <p:cNvSpPr txBox="1"/>
            <p:nvPr/>
          </p:nvSpPr>
          <p:spPr>
            <a:xfrm>
              <a:off x="245750" y="2722188"/>
              <a:ext cx="7417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simple and fast two-steps protocol</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high sensitivity</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low starting cell number (500 to 50,000 cells)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multiple aspects of chromatin architecture simultaneously at high resolution.</a:t>
              </a:r>
              <a:endParaRPr>
                <a:latin typeface="Helvetica Neue"/>
                <a:ea typeface="Helvetica Neue"/>
                <a:cs typeface="Helvetica Neue"/>
                <a:sym typeface="Helvetica Neue"/>
              </a:endParaRPr>
            </a:p>
          </p:txBody>
        </p:sp>
        <p:pic>
          <p:nvPicPr>
            <p:cNvPr id="191" name="Google Shape;191;p39"/>
            <p:cNvPicPr preferRelativeResize="0"/>
            <p:nvPr/>
          </p:nvPicPr>
          <p:blipFill rotWithShape="1">
            <a:blip r:embed="rId4">
              <a:alphaModFix/>
            </a:blip>
            <a:srcRect b="45412" l="0" r="0" t="15826"/>
            <a:stretch/>
          </p:blipFill>
          <p:spPr>
            <a:xfrm>
              <a:off x="245750" y="956538"/>
              <a:ext cx="5528599" cy="1383925"/>
            </a:xfrm>
            <a:prstGeom prst="rect">
              <a:avLst/>
            </a:prstGeom>
            <a:noFill/>
            <a:ln>
              <a:noFill/>
            </a:ln>
          </p:spPr>
        </p:pic>
        <p:sp>
          <p:nvSpPr>
            <p:cNvPr id="192" name="Google Shape;192;p39"/>
            <p:cNvSpPr/>
            <p:nvPr/>
          </p:nvSpPr>
          <p:spPr>
            <a:xfrm>
              <a:off x="2498900" y="918875"/>
              <a:ext cx="885300" cy="25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Experimental design is fundamental (I) </a:t>
            </a:r>
            <a:endParaRPr/>
          </a:p>
        </p:txBody>
      </p:sp>
      <p:sp>
        <p:nvSpPr>
          <p:cNvPr id="198" name="Google Shape;198;p40"/>
          <p:cNvSpPr txBox="1"/>
          <p:nvPr/>
        </p:nvSpPr>
        <p:spPr>
          <a:xfrm>
            <a:off x="214300" y="609600"/>
            <a:ext cx="83154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002A40"/>
              </a:buClr>
              <a:buSzPts val="2100"/>
              <a:buFont typeface="Helvetica Neue"/>
              <a:buChar char="●"/>
            </a:pPr>
            <a:r>
              <a:rPr lang="en" sz="2100">
                <a:solidFill>
                  <a:srgbClr val="002A40"/>
                </a:solidFill>
                <a:latin typeface="Helvetica Neue"/>
                <a:ea typeface="Helvetica Neue"/>
                <a:cs typeface="Helvetica Neue"/>
                <a:sym typeface="Helvetica Neue"/>
              </a:rPr>
              <a:t>Which epigenetic mechanism do you need to study?</a:t>
            </a:r>
            <a:endParaRPr sz="2100">
              <a:solidFill>
                <a:srgbClr val="002A40"/>
              </a:solidFill>
              <a:latin typeface="Helvetica Neue"/>
              <a:ea typeface="Helvetica Neue"/>
              <a:cs typeface="Helvetica Neue"/>
              <a:sym typeface="Helvetica Neue"/>
            </a:endParaRPr>
          </a:p>
          <a:p>
            <a:pPr indent="-361950" lvl="0" marL="457200" rtl="0" algn="l">
              <a:spcBef>
                <a:spcPts val="0"/>
              </a:spcBef>
              <a:spcAft>
                <a:spcPts val="0"/>
              </a:spcAft>
              <a:buClr>
                <a:srgbClr val="002A40"/>
              </a:buClr>
              <a:buSzPts val="2100"/>
              <a:buFont typeface="Helvetica Neue"/>
              <a:buChar char="●"/>
            </a:pPr>
            <a:r>
              <a:rPr lang="en" sz="2100">
                <a:solidFill>
                  <a:srgbClr val="002A40"/>
                </a:solidFill>
                <a:latin typeface="Helvetica Neue"/>
                <a:ea typeface="Helvetica Neue"/>
                <a:cs typeface="Helvetica Neue"/>
                <a:sym typeface="Helvetica Neue"/>
              </a:rPr>
              <a:t>Is single cell suitable for my purpose? </a:t>
            </a:r>
            <a:endParaRPr sz="2100">
              <a:solidFill>
                <a:srgbClr val="002A40"/>
              </a:solidFill>
              <a:latin typeface="Helvetica Neue"/>
              <a:ea typeface="Helvetica Neue"/>
              <a:cs typeface="Helvetica Neue"/>
              <a:sym typeface="Helvetica Neue"/>
            </a:endParaRPr>
          </a:p>
        </p:txBody>
      </p:sp>
      <p:sp>
        <p:nvSpPr>
          <p:cNvPr id="199" name="Google Shape;199;p40"/>
          <p:cNvSpPr txBox="1"/>
          <p:nvPr/>
        </p:nvSpPr>
        <p:spPr>
          <a:xfrm>
            <a:off x="214300" y="4725725"/>
            <a:ext cx="64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elvetica Neue"/>
                <a:ea typeface="Helvetica Neue"/>
                <a:cs typeface="Helvetica Neue"/>
                <a:sym typeface="Helvetica Neue"/>
              </a:rPr>
              <a:t>Trevino et al, Science 2020</a:t>
            </a:r>
            <a:endParaRPr sz="1000">
              <a:latin typeface="Helvetica Neue"/>
              <a:ea typeface="Helvetica Neue"/>
              <a:cs typeface="Helvetica Neue"/>
              <a:sym typeface="Helvetica Neue"/>
            </a:endParaRPr>
          </a:p>
        </p:txBody>
      </p:sp>
      <p:sp>
        <p:nvSpPr>
          <p:cNvPr id="200" name="Google Shape;200;p40"/>
          <p:cNvSpPr txBox="1"/>
          <p:nvPr/>
        </p:nvSpPr>
        <p:spPr>
          <a:xfrm>
            <a:off x="2069550" y="474572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rgbClr val="006699"/>
                </a:solidFill>
                <a:highlight>
                  <a:srgbClr val="FFFFFF"/>
                </a:highlight>
                <a:latin typeface="Roboto"/>
                <a:ea typeface="Roboto"/>
                <a:cs typeface="Roboto"/>
                <a:sym typeface="Roboto"/>
                <a:hlinkClick r:id="rId3">
                  <a:extLst>
                    <a:ext uri="{A12FA001-AC4F-418D-AE19-62706E023703}">
                      <ahyp:hlinkClr val="tx"/>
                    </a:ext>
                  </a:extLst>
                </a:hlinkClick>
              </a:rPr>
              <a:t>Nature Reviews Methods Primers</a:t>
            </a:r>
            <a:r>
              <a:rPr lang="en" sz="1200">
                <a:solidFill>
                  <a:srgbClr val="222222"/>
                </a:solidFill>
                <a:highlight>
                  <a:srgbClr val="FFFFFF"/>
                </a:highlight>
                <a:latin typeface="Roboto"/>
                <a:ea typeface="Roboto"/>
                <a:cs typeface="Roboto"/>
                <a:sym typeface="Roboto"/>
              </a:rPr>
              <a:t>, 2021 </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22222"/>
                </a:solidFill>
                <a:highlight>
                  <a:srgbClr val="FFFFFF"/>
                </a:highlight>
                <a:latin typeface="Roboto"/>
                <a:ea typeface="Roboto"/>
                <a:cs typeface="Roboto"/>
                <a:sym typeface="Roboto"/>
              </a:rPr>
              <a:t>vol</a:t>
            </a:r>
            <a:r>
              <a:rPr lang="en"/>
              <a:t> 2021</a:t>
            </a:r>
            <a:endParaRPr/>
          </a:p>
        </p:txBody>
      </p:sp>
      <p:grpSp>
        <p:nvGrpSpPr>
          <p:cNvPr id="201" name="Google Shape;201;p40"/>
          <p:cNvGrpSpPr/>
          <p:nvPr/>
        </p:nvGrpSpPr>
        <p:grpSpPr>
          <a:xfrm>
            <a:off x="449628" y="1440905"/>
            <a:ext cx="8361327" cy="3272319"/>
            <a:chOff x="-3613322" y="1639705"/>
            <a:chExt cx="8361327" cy="3272319"/>
          </a:xfrm>
        </p:grpSpPr>
        <p:grpSp>
          <p:nvGrpSpPr>
            <p:cNvPr id="202" name="Google Shape;202;p40"/>
            <p:cNvGrpSpPr/>
            <p:nvPr/>
          </p:nvGrpSpPr>
          <p:grpSpPr>
            <a:xfrm>
              <a:off x="1357651" y="1639705"/>
              <a:ext cx="3390355" cy="3272319"/>
              <a:chOff x="1201441" y="1550198"/>
              <a:chExt cx="3110702" cy="3124827"/>
            </a:xfrm>
          </p:grpSpPr>
          <p:pic>
            <p:nvPicPr>
              <p:cNvPr id="203" name="Google Shape;203;p40"/>
              <p:cNvPicPr preferRelativeResize="0"/>
              <p:nvPr/>
            </p:nvPicPr>
            <p:blipFill>
              <a:blip r:embed="rId4">
                <a:alphaModFix/>
              </a:blip>
              <a:stretch>
                <a:fillRect/>
              </a:stretch>
            </p:blipFill>
            <p:spPr>
              <a:xfrm>
                <a:off x="1201441" y="1550198"/>
                <a:ext cx="3110702" cy="3074699"/>
              </a:xfrm>
              <a:prstGeom prst="rect">
                <a:avLst/>
              </a:prstGeom>
              <a:noFill/>
              <a:ln>
                <a:noFill/>
              </a:ln>
            </p:spPr>
          </p:pic>
          <p:sp>
            <p:nvSpPr>
              <p:cNvPr id="204" name="Google Shape;204;p40"/>
              <p:cNvSpPr/>
              <p:nvPr/>
            </p:nvSpPr>
            <p:spPr>
              <a:xfrm>
                <a:off x="2800925" y="2918225"/>
                <a:ext cx="1191600" cy="175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5" name="Google Shape;205;p40"/>
            <p:cNvPicPr preferRelativeResize="0"/>
            <p:nvPr/>
          </p:nvPicPr>
          <p:blipFill>
            <a:blip r:embed="rId5">
              <a:alphaModFix/>
            </a:blip>
            <a:stretch>
              <a:fillRect/>
            </a:stretch>
          </p:blipFill>
          <p:spPr>
            <a:xfrm>
              <a:off x="-3613322" y="1679775"/>
              <a:ext cx="4415961" cy="3074701"/>
            </a:xfrm>
            <a:prstGeom prst="rect">
              <a:avLst/>
            </a:prstGeom>
            <a:noFill/>
            <a:ln>
              <a:noFill/>
            </a:ln>
          </p:spPr>
        </p:pic>
        <p:sp>
          <p:nvSpPr>
            <p:cNvPr id="206" name="Google Shape;206;p40"/>
            <p:cNvSpPr/>
            <p:nvPr/>
          </p:nvSpPr>
          <p:spPr>
            <a:xfrm>
              <a:off x="3843850" y="3998050"/>
              <a:ext cx="555900" cy="7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1"/>
          <p:cNvSpPr txBox="1"/>
          <p:nvPr>
            <p:ph type="title"/>
          </p:nvPr>
        </p:nvSpPr>
        <p:spPr>
          <a:xfrm>
            <a:off x="164650" y="156200"/>
            <a:ext cx="86556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What biological insight we can get from scATAC-seq </a:t>
            </a:r>
            <a:endParaRPr/>
          </a:p>
        </p:txBody>
      </p:sp>
      <p:pic>
        <p:nvPicPr>
          <p:cNvPr id="212" name="Google Shape;212;p41"/>
          <p:cNvPicPr preferRelativeResize="0"/>
          <p:nvPr/>
        </p:nvPicPr>
        <p:blipFill rotWithShape="1">
          <a:blip r:embed="rId3">
            <a:alphaModFix/>
          </a:blip>
          <a:srcRect b="0" l="986" r="49459" t="65257"/>
          <a:stretch/>
        </p:blipFill>
        <p:spPr>
          <a:xfrm>
            <a:off x="336100" y="1170650"/>
            <a:ext cx="5468226" cy="2843799"/>
          </a:xfrm>
          <a:prstGeom prst="rect">
            <a:avLst/>
          </a:prstGeom>
          <a:noFill/>
          <a:ln>
            <a:noFill/>
          </a:ln>
        </p:spPr>
      </p:pic>
      <p:sp>
        <p:nvSpPr>
          <p:cNvPr id="213" name="Google Shape;213;p41"/>
          <p:cNvSpPr txBox="1"/>
          <p:nvPr/>
        </p:nvSpPr>
        <p:spPr>
          <a:xfrm>
            <a:off x="0" y="4130700"/>
            <a:ext cx="8756100" cy="939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Char char="●"/>
            </a:pPr>
            <a:r>
              <a:rPr lang="en" sz="1700">
                <a:solidFill>
                  <a:schemeClr val="dk1"/>
                </a:solidFill>
                <a:latin typeface="Helvetica Neue"/>
                <a:ea typeface="Helvetica Neue"/>
                <a:cs typeface="Helvetica Neue"/>
                <a:sym typeface="Helvetica Neue"/>
              </a:rPr>
              <a:t>One step further than scRNA-seq: </a:t>
            </a:r>
            <a:endParaRPr sz="1700">
              <a:solidFill>
                <a:schemeClr val="dk1"/>
              </a:solidFill>
              <a:latin typeface="Helvetica Neue"/>
              <a:ea typeface="Helvetica Neue"/>
              <a:cs typeface="Helvetica Neue"/>
              <a:sym typeface="Helvetica Neue"/>
            </a:endParaRPr>
          </a:p>
          <a:p>
            <a:pPr indent="-292100" lvl="1" marL="914400" rtl="0" algn="l">
              <a:spcBef>
                <a:spcPts val="0"/>
              </a:spcBef>
              <a:spcAft>
                <a:spcPts val="0"/>
              </a:spcAft>
              <a:buClr>
                <a:schemeClr val="dk1"/>
              </a:buClr>
              <a:buSzPts val="1000"/>
              <a:buChar char="○"/>
            </a:pPr>
            <a:r>
              <a:rPr lang="en" sz="1500">
                <a:solidFill>
                  <a:schemeClr val="dk1"/>
                </a:solidFill>
                <a:latin typeface="Helvetica Neue"/>
                <a:ea typeface="Helvetica Neue"/>
                <a:cs typeface="Helvetica Neue"/>
                <a:sym typeface="Helvetica Neue"/>
              </a:rPr>
              <a:t>In trajectory analysis, identify variable TF and enhancers</a:t>
            </a:r>
            <a:endParaRPr sz="1500">
              <a:solidFill>
                <a:schemeClr val="dk1"/>
              </a:solidFill>
              <a:latin typeface="Helvetica Neue"/>
              <a:ea typeface="Helvetica Neue"/>
              <a:cs typeface="Helvetica Neue"/>
              <a:sym typeface="Helvetica Neue"/>
            </a:endParaRPr>
          </a:p>
          <a:p>
            <a:pPr indent="-292100" lvl="1" marL="914400" rtl="0" algn="l">
              <a:spcBef>
                <a:spcPts val="0"/>
              </a:spcBef>
              <a:spcAft>
                <a:spcPts val="0"/>
              </a:spcAft>
              <a:buClr>
                <a:schemeClr val="dk1"/>
              </a:buClr>
              <a:buSzPts val="1000"/>
              <a:buChar char="○"/>
            </a:pPr>
            <a:r>
              <a:rPr lang="en" sz="1500">
                <a:solidFill>
                  <a:schemeClr val="dk1"/>
                </a:solidFill>
                <a:latin typeface="Helvetica Neue"/>
                <a:ea typeface="Helvetica Neue"/>
                <a:cs typeface="Helvetica Neue"/>
                <a:sym typeface="Helvetica Neue"/>
              </a:rPr>
              <a:t>Gene regulatory networks between </a:t>
            </a:r>
            <a:r>
              <a:rPr lang="en" sz="1500">
                <a:solidFill>
                  <a:schemeClr val="dk1"/>
                </a:solidFill>
                <a:highlight>
                  <a:schemeClr val="lt1"/>
                </a:highlight>
                <a:latin typeface="Helvetica Neue"/>
                <a:ea typeface="Helvetica Neue"/>
                <a:cs typeface="Helvetica Neue"/>
                <a:sym typeface="Helvetica Neue"/>
              </a:rPr>
              <a:t>transcription factor gene and accessible target genes</a:t>
            </a:r>
            <a:r>
              <a:rPr lang="en" sz="1700">
                <a:solidFill>
                  <a:srgbClr val="0A2347"/>
                </a:solidFill>
                <a:highlight>
                  <a:schemeClr val="lt1"/>
                </a:highlight>
                <a:latin typeface="Helvetica Neue"/>
                <a:ea typeface="Helvetica Neue"/>
                <a:cs typeface="Helvetica Neue"/>
                <a:sym typeface="Helvetica Neue"/>
              </a:rPr>
              <a:t> </a:t>
            </a:r>
            <a:endParaRPr sz="1700">
              <a:solidFill>
                <a:schemeClr val="dk1"/>
              </a:solidFill>
              <a:latin typeface="Helvetica Neue"/>
              <a:ea typeface="Helvetica Neue"/>
              <a:cs typeface="Helvetica Neue"/>
              <a:sym typeface="Helvetica Neue"/>
            </a:endParaRPr>
          </a:p>
        </p:txBody>
      </p:sp>
      <p:pic>
        <p:nvPicPr>
          <p:cNvPr id="214" name="Google Shape;214;p41"/>
          <p:cNvPicPr preferRelativeResize="0"/>
          <p:nvPr/>
        </p:nvPicPr>
        <p:blipFill>
          <a:blip r:embed="rId4">
            <a:alphaModFix/>
          </a:blip>
          <a:stretch>
            <a:fillRect/>
          </a:stretch>
        </p:blipFill>
        <p:spPr>
          <a:xfrm>
            <a:off x="6398449" y="2544614"/>
            <a:ext cx="2523024" cy="1643661"/>
          </a:xfrm>
          <a:prstGeom prst="rect">
            <a:avLst/>
          </a:prstGeom>
          <a:noFill/>
          <a:ln>
            <a:noFill/>
          </a:ln>
        </p:spPr>
      </p:pic>
      <p:pic>
        <p:nvPicPr>
          <p:cNvPr id="215" name="Google Shape;215;p41"/>
          <p:cNvPicPr preferRelativeResize="0"/>
          <p:nvPr/>
        </p:nvPicPr>
        <p:blipFill>
          <a:blip r:embed="rId5">
            <a:alphaModFix/>
          </a:blip>
          <a:stretch>
            <a:fillRect/>
          </a:stretch>
        </p:blipFill>
        <p:spPr>
          <a:xfrm>
            <a:off x="6001738" y="972275"/>
            <a:ext cx="2919749" cy="1275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2"/>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scATAC-seq w</a:t>
            </a:r>
            <a:r>
              <a:rPr lang="en"/>
              <a:t>orkflow</a:t>
            </a:r>
            <a:endParaRPr/>
          </a:p>
        </p:txBody>
      </p:sp>
      <p:sp>
        <p:nvSpPr>
          <p:cNvPr id="221" name="Google Shape;221;p42"/>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Your cell’s regulome question </a:t>
            </a:r>
            <a:endParaRPr sz="1300"/>
          </a:p>
        </p:txBody>
      </p:sp>
      <p:sp>
        <p:nvSpPr>
          <p:cNvPr id="222" name="Google Shape;222;p42"/>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Library preparation &amp; sequencing</a:t>
            </a:r>
            <a:endParaRPr sz="1300"/>
          </a:p>
        </p:txBody>
      </p:sp>
      <p:sp>
        <p:nvSpPr>
          <p:cNvPr id="223" name="Google Shape;223;p42"/>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Demultiplex, read alignment and quantification</a:t>
            </a:r>
            <a:endParaRPr sz="1300"/>
          </a:p>
        </p:txBody>
      </p:sp>
      <p:sp>
        <p:nvSpPr>
          <p:cNvPr id="224" name="Google Shape;224;p42"/>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Fragments count</a:t>
            </a:r>
            <a:endParaRPr sz="1300"/>
          </a:p>
        </p:txBody>
      </p:sp>
      <p:sp>
        <p:nvSpPr>
          <p:cNvPr id="225" name="Google Shape;225;p42"/>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QC filtering low quality cells</a:t>
            </a:r>
            <a:endParaRPr sz="1300"/>
          </a:p>
        </p:txBody>
      </p:sp>
      <p:sp>
        <p:nvSpPr>
          <p:cNvPr id="226" name="Google Shape;226;p42"/>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Layered dimensionality reduction</a:t>
            </a:r>
            <a:endParaRPr sz="1300"/>
          </a:p>
        </p:txBody>
      </p:sp>
      <p:sp>
        <p:nvSpPr>
          <p:cNvPr id="227" name="Google Shape;227;p42"/>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Embedding</a:t>
            </a:r>
            <a:endParaRPr sz="1300"/>
          </a:p>
        </p:txBody>
      </p:sp>
      <p:sp>
        <p:nvSpPr>
          <p:cNvPr id="228" name="Google Shape;228;p42"/>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Clustering</a:t>
            </a:r>
            <a:endParaRPr sz="1300"/>
          </a:p>
        </p:txBody>
      </p:sp>
      <p:sp>
        <p:nvSpPr>
          <p:cNvPr id="229" name="Google Shape;229;p42"/>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Find Markers - cell annotation</a:t>
            </a:r>
            <a:endParaRPr sz="1300"/>
          </a:p>
        </p:txBody>
      </p:sp>
      <p:sp>
        <p:nvSpPr>
          <p:cNvPr id="230" name="Google Shape;230;p42"/>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From bench</a:t>
            </a:r>
            <a:endParaRPr b="1" sz="1300"/>
          </a:p>
        </p:txBody>
      </p:sp>
      <p:sp>
        <p:nvSpPr>
          <p:cNvPr id="231" name="Google Shape;231;p42"/>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Through the bioinformatic analysis</a:t>
            </a:r>
            <a:endParaRPr b="1" sz="1300"/>
          </a:p>
        </p:txBody>
      </p:sp>
      <p:sp>
        <p:nvSpPr>
          <p:cNvPr id="232" name="Google Shape;232;p42"/>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To the biological interpretation</a:t>
            </a:r>
            <a:endParaRPr b="1" sz="1300"/>
          </a:p>
        </p:txBody>
      </p:sp>
      <p:sp>
        <p:nvSpPr>
          <p:cNvPr id="233" name="Google Shape;233;p42"/>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234" name="Google Shape;234;p42"/>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Peak calling</a:t>
            </a:r>
            <a:endParaRPr sz="1300"/>
          </a:p>
        </p:txBody>
      </p:sp>
      <p:sp>
        <p:nvSpPr>
          <p:cNvPr id="235" name="Google Shape;235;p42"/>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236" name="Google Shape;236;p42"/>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nvSpPr>
        <p:spPr>
          <a:xfrm>
            <a:off x="85650" y="3865800"/>
            <a:ext cx="8972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000">
                <a:solidFill>
                  <a:schemeClr val="dk2"/>
                </a:solidFill>
              </a:rPr>
              <a:t>2.	 scATACseq technology</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Single cell ATAC-seq protocol </a:t>
            </a:r>
            <a:endParaRPr/>
          </a:p>
        </p:txBody>
      </p:sp>
      <p:grpSp>
        <p:nvGrpSpPr>
          <p:cNvPr id="247" name="Google Shape;247;p44"/>
          <p:cNvGrpSpPr/>
          <p:nvPr/>
        </p:nvGrpSpPr>
        <p:grpSpPr>
          <a:xfrm>
            <a:off x="152400" y="646216"/>
            <a:ext cx="8839202" cy="2816412"/>
            <a:chOff x="152400" y="1420416"/>
            <a:chExt cx="8839202" cy="2816412"/>
          </a:xfrm>
        </p:grpSpPr>
        <p:pic>
          <p:nvPicPr>
            <p:cNvPr id="248" name="Google Shape;248;p44"/>
            <p:cNvPicPr preferRelativeResize="0"/>
            <p:nvPr/>
          </p:nvPicPr>
          <p:blipFill>
            <a:blip r:embed="rId3">
              <a:alphaModFix/>
            </a:blip>
            <a:stretch>
              <a:fillRect/>
            </a:stretch>
          </p:blipFill>
          <p:spPr>
            <a:xfrm>
              <a:off x="152400" y="1420416"/>
              <a:ext cx="8839202" cy="2816412"/>
            </a:xfrm>
            <a:prstGeom prst="rect">
              <a:avLst/>
            </a:prstGeom>
            <a:noFill/>
            <a:ln>
              <a:noFill/>
            </a:ln>
          </p:spPr>
        </p:pic>
        <p:pic>
          <p:nvPicPr>
            <p:cNvPr id="249" name="Google Shape;249;p44"/>
            <p:cNvPicPr preferRelativeResize="0"/>
            <p:nvPr/>
          </p:nvPicPr>
          <p:blipFill rotWithShape="1">
            <a:blip r:embed="rId4">
              <a:alphaModFix/>
            </a:blip>
            <a:srcRect b="25246" l="0" r="0" t="7997"/>
            <a:stretch/>
          </p:blipFill>
          <p:spPr>
            <a:xfrm>
              <a:off x="1673925" y="2926750"/>
              <a:ext cx="1287650" cy="736800"/>
            </a:xfrm>
            <a:prstGeom prst="rect">
              <a:avLst/>
            </a:prstGeom>
            <a:noFill/>
            <a:ln>
              <a:noFill/>
            </a:ln>
          </p:spPr>
        </p:pic>
        <p:sp>
          <p:nvSpPr>
            <p:cNvPr id="250" name="Google Shape;250;p44"/>
            <p:cNvSpPr/>
            <p:nvPr/>
          </p:nvSpPr>
          <p:spPr>
            <a:xfrm>
              <a:off x="1553775" y="3663550"/>
              <a:ext cx="1875300" cy="41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1"/>
                  </a:highlight>
                </a:rPr>
                <a:t>Transposition of nuclei </a:t>
              </a:r>
              <a:endParaRPr>
                <a:highlight>
                  <a:schemeClr val="lt1"/>
                </a:highlight>
              </a:endParaRPr>
            </a:p>
          </p:txBody>
        </p:sp>
      </p:grpSp>
      <p:pic>
        <p:nvPicPr>
          <p:cNvPr id="251" name="Google Shape;251;p44"/>
          <p:cNvPicPr preferRelativeResize="0"/>
          <p:nvPr/>
        </p:nvPicPr>
        <p:blipFill>
          <a:blip r:embed="rId5">
            <a:alphaModFix/>
          </a:blip>
          <a:stretch>
            <a:fillRect/>
          </a:stretch>
        </p:blipFill>
        <p:spPr>
          <a:xfrm>
            <a:off x="1150300" y="3390550"/>
            <a:ext cx="2782975" cy="1752951"/>
          </a:xfrm>
          <a:prstGeom prst="rect">
            <a:avLst/>
          </a:prstGeom>
          <a:noFill/>
          <a:ln>
            <a:noFill/>
          </a:ln>
        </p:spPr>
      </p:pic>
      <p:sp>
        <p:nvSpPr>
          <p:cNvPr id="252" name="Google Shape;252;p44"/>
          <p:cNvSpPr txBox="1"/>
          <p:nvPr/>
        </p:nvSpPr>
        <p:spPr>
          <a:xfrm>
            <a:off x="4874550" y="3339350"/>
            <a:ext cx="4291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10X Genomics scATAC-seq website</a:t>
            </a:r>
            <a:endParaRPr sz="1100">
              <a:latin typeface="Helvetica Neue"/>
              <a:ea typeface="Helvetica Neue"/>
              <a:cs typeface="Helvetica Neue"/>
              <a:sym typeface="Helvetica Neue"/>
            </a:endParaRPr>
          </a:p>
        </p:txBody>
      </p:sp>
      <p:sp>
        <p:nvSpPr>
          <p:cNvPr id="253" name="Google Shape;253;p44"/>
          <p:cNvSpPr txBox="1"/>
          <p:nvPr/>
        </p:nvSpPr>
        <p:spPr>
          <a:xfrm>
            <a:off x="3990975" y="3952875"/>
            <a:ext cx="500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highlight>
                  <a:srgbClr val="FFFFFF"/>
                </a:highlight>
              </a:rPr>
              <a:t>Tn5 enters the nuclei, fragments DNA in open chromatin regions, and adds the indexing adapters</a:t>
            </a:r>
            <a:endParaRPr sz="1900"/>
          </a:p>
        </p:txBody>
      </p:sp>
      <p:pic>
        <p:nvPicPr>
          <p:cNvPr id="254" name="Google Shape;254;p44"/>
          <p:cNvPicPr preferRelativeResize="0"/>
          <p:nvPr/>
        </p:nvPicPr>
        <p:blipFill>
          <a:blip r:embed="rId6">
            <a:alphaModFix/>
          </a:blip>
          <a:stretch>
            <a:fillRect/>
          </a:stretch>
        </p:blipFill>
        <p:spPr>
          <a:xfrm>
            <a:off x="4572004" y="3530746"/>
            <a:ext cx="375439" cy="354000"/>
          </a:xfrm>
          <a:prstGeom prst="rect">
            <a:avLst/>
          </a:prstGeom>
          <a:noFill/>
          <a:ln>
            <a:noFill/>
          </a:ln>
        </p:spPr>
      </p:pic>
      <p:sp>
        <p:nvSpPr>
          <p:cNvPr id="255" name="Google Shape;255;p44"/>
          <p:cNvSpPr txBox="1"/>
          <p:nvPr/>
        </p:nvSpPr>
        <p:spPr>
          <a:xfrm>
            <a:off x="4947450" y="3530750"/>
            <a:ext cx="130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2B42"/>
                </a:solidFill>
                <a:latin typeface="Helvetica Neue"/>
                <a:ea typeface="Helvetica Neue"/>
                <a:cs typeface="Helvetica Neue"/>
                <a:sym typeface="Helvetica Neue"/>
              </a:rPr>
              <a:t>doublets</a:t>
            </a:r>
            <a:endParaRPr sz="1100">
              <a:solidFill>
                <a:srgbClr val="002B42"/>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5"/>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Single cell ATAC-seq protocol </a:t>
            </a:r>
            <a:endParaRPr/>
          </a:p>
        </p:txBody>
      </p:sp>
      <p:pic>
        <p:nvPicPr>
          <p:cNvPr id="261" name="Google Shape;261;p45"/>
          <p:cNvPicPr preferRelativeResize="0"/>
          <p:nvPr/>
        </p:nvPicPr>
        <p:blipFill>
          <a:blip r:embed="rId3">
            <a:alphaModFix/>
          </a:blip>
          <a:stretch>
            <a:fillRect/>
          </a:stretch>
        </p:blipFill>
        <p:spPr>
          <a:xfrm>
            <a:off x="152400" y="2184724"/>
            <a:ext cx="8839200" cy="1610177"/>
          </a:xfrm>
          <a:prstGeom prst="rect">
            <a:avLst/>
          </a:prstGeom>
          <a:noFill/>
          <a:ln>
            <a:noFill/>
          </a:ln>
        </p:spPr>
      </p:pic>
      <p:sp>
        <p:nvSpPr>
          <p:cNvPr id="262" name="Google Shape;262;p45"/>
          <p:cNvSpPr txBox="1"/>
          <p:nvPr/>
        </p:nvSpPr>
        <p:spPr>
          <a:xfrm>
            <a:off x="986100" y="3785350"/>
            <a:ext cx="1288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Identify nucleus of origin</a:t>
            </a:r>
            <a:endParaRPr>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63" name="Google Shape;263;p45"/>
          <p:cNvSpPr txBox="1"/>
          <p:nvPr/>
        </p:nvSpPr>
        <p:spPr>
          <a:xfrm>
            <a:off x="6775375" y="3695700"/>
            <a:ext cx="1400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Identify sample of origin (i.e. </a:t>
            </a:r>
            <a:r>
              <a:rPr lang="en">
                <a:latin typeface="Helvetica Neue"/>
                <a:ea typeface="Helvetica Neue"/>
                <a:cs typeface="Helvetica Neue"/>
                <a:sym typeface="Helvetica Neue"/>
              </a:rPr>
              <a:t>pooling</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264" name="Google Shape;264;p45"/>
          <p:cNvSpPr txBox="1"/>
          <p:nvPr/>
        </p:nvSpPr>
        <p:spPr>
          <a:xfrm>
            <a:off x="4762500" y="4789500"/>
            <a:ext cx="4291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10X Genomics scATAC-seq website</a:t>
            </a:r>
            <a:endParaRPr sz="1100">
              <a:latin typeface="Helvetica Neue"/>
              <a:ea typeface="Helvetica Neue"/>
              <a:cs typeface="Helvetica Neue"/>
              <a:sym typeface="Helvetica Neue"/>
            </a:endParaRPr>
          </a:p>
        </p:txBody>
      </p:sp>
      <p:pic>
        <p:nvPicPr>
          <p:cNvPr id="265" name="Google Shape;265;p45"/>
          <p:cNvPicPr preferRelativeResize="0"/>
          <p:nvPr/>
        </p:nvPicPr>
        <p:blipFill>
          <a:blip r:embed="rId4">
            <a:alphaModFix/>
          </a:blip>
          <a:stretch>
            <a:fillRect/>
          </a:stretch>
        </p:blipFill>
        <p:spPr>
          <a:xfrm>
            <a:off x="567000" y="646250"/>
            <a:ext cx="4315033" cy="1849300"/>
          </a:xfrm>
          <a:prstGeom prst="rect">
            <a:avLst/>
          </a:prstGeom>
          <a:noFill/>
          <a:ln>
            <a:noFill/>
          </a:ln>
        </p:spPr>
      </p:pic>
      <p:sp>
        <p:nvSpPr>
          <p:cNvPr id="266" name="Google Shape;266;p45"/>
          <p:cNvSpPr txBox="1"/>
          <p:nvPr/>
        </p:nvSpPr>
        <p:spPr>
          <a:xfrm>
            <a:off x="3372975" y="3794900"/>
            <a:ext cx="2889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FFFFF"/>
                </a:highlight>
              </a:rPr>
              <a:t>Read 1 - sequence 16 bp 10x Barcode </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rPr lang="en" sz="1300">
                <a:solidFill>
                  <a:schemeClr val="dk1"/>
                </a:solidFill>
                <a:highlight>
                  <a:srgbClr val="FFFFFF"/>
                </a:highlight>
              </a:rPr>
              <a:t>Read 2 - sequence the cDNA fragment.</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Experimental</a:t>
            </a:r>
            <a:r>
              <a:rPr lang="en"/>
              <a:t> design is fundamental (II)</a:t>
            </a:r>
            <a:r>
              <a:rPr lang="en"/>
              <a:t> </a:t>
            </a:r>
            <a:endParaRPr/>
          </a:p>
        </p:txBody>
      </p:sp>
      <p:sp>
        <p:nvSpPr>
          <p:cNvPr id="272" name="Google Shape;272;p46"/>
          <p:cNvSpPr txBox="1"/>
          <p:nvPr/>
        </p:nvSpPr>
        <p:spPr>
          <a:xfrm>
            <a:off x="214300" y="609600"/>
            <a:ext cx="83154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Helvetica Neue"/>
              <a:buChar char="●"/>
            </a:pPr>
            <a:r>
              <a:rPr lang="en" sz="2100">
                <a:latin typeface="Helvetica Neue"/>
                <a:ea typeface="Helvetica Neue"/>
                <a:cs typeface="Helvetica Neue"/>
                <a:sym typeface="Helvetica Neue"/>
              </a:rPr>
              <a:t>Do I need to perform scRNA-seq and scATAC-seq separately or Multiome analysis (scATAC+scRNAseq)?</a:t>
            </a:r>
            <a:endParaRPr sz="2100">
              <a:latin typeface="Helvetica Neue"/>
              <a:ea typeface="Helvetica Neue"/>
              <a:cs typeface="Helvetica Neue"/>
              <a:sym typeface="Helvetica Neue"/>
            </a:endParaRPr>
          </a:p>
        </p:txBody>
      </p:sp>
      <p:pic>
        <p:nvPicPr>
          <p:cNvPr id="273" name="Google Shape;273;p46"/>
          <p:cNvPicPr preferRelativeResize="0"/>
          <p:nvPr/>
        </p:nvPicPr>
        <p:blipFill>
          <a:blip r:embed="rId3">
            <a:alphaModFix/>
          </a:blip>
          <a:stretch>
            <a:fillRect/>
          </a:stretch>
        </p:blipFill>
        <p:spPr>
          <a:xfrm>
            <a:off x="751551" y="1502376"/>
            <a:ext cx="3479000" cy="1169550"/>
          </a:xfrm>
          <a:prstGeom prst="rect">
            <a:avLst/>
          </a:prstGeom>
          <a:noFill/>
          <a:ln>
            <a:noFill/>
          </a:ln>
        </p:spPr>
      </p:pic>
      <p:sp>
        <p:nvSpPr>
          <p:cNvPr id="274" name="Google Shape;274;p46"/>
          <p:cNvSpPr txBox="1"/>
          <p:nvPr/>
        </p:nvSpPr>
        <p:spPr>
          <a:xfrm>
            <a:off x="86400" y="2890275"/>
            <a:ext cx="8971200" cy="20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002A40"/>
                </a:solidFill>
                <a:latin typeface="Helvetica Neue"/>
                <a:ea typeface="Helvetica Neue"/>
                <a:cs typeface="Helvetica Neue"/>
                <a:sym typeface="Helvetica Neue"/>
              </a:rPr>
              <a:t>Multiome:</a:t>
            </a:r>
            <a:endParaRPr sz="2300">
              <a:solidFill>
                <a:srgbClr val="002A40"/>
              </a:solidFill>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002A40"/>
              </a:buClr>
              <a:buSzPts val="1700"/>
              <a:buChar char="+"/>
            </a:pPr>
            <a:r>
              <a:rPr b="1" lang="en" sz="1700">
                <a:solidFill>
                  <a:srgbClr val="002A40"/>
                </a:solidFill>
                <a:highlight>
                  <a:srgbClr val="FFFFFF"/>
                </a:highlight>
              </a:rPr>
              <a:t>Simultaneously profiling gene expression and open chromatin </a:t>
            </a:r>
            <a:r>
              <a:rPr b="1" lang="en" sz="1700" u="sng">
                <a:solidFill>
                  <a:srgbClr val="002A40"/>
                </a:solidFill>
                <a:highlight>
                  <a:srgbClr val="FFFFFF"/>
                </a:highlight>
              </a:rPr>
              <a:t>from the same cell.</a:t>
            </a:r>
            <a:endParaRPr b="1" sz="1700" u="sng">
              <a:solidFill>
                <a:srgbClr val="002A40"/>
              </a:solidFill>
              <a:highlight>
                <a:srgbClr val="FFFFFF"/>
              </a:highlight>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More straightforward downstream analysis.</a:t>
            </a:r>
            <a:endParaRPr sz="1700">
              <a:solidFill>
                <a:srgbClr val="002A40"/>
              </a:solidFill>
              <a:highlight>
                <a:srgbClr val="FFFFFF"/>
              </a:highlight>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No need to integrate scRNA and scATAC seq data.</a:t>
            </a:r>
            <a:endParaRPr sz="1700">
              <a:solidFill>
                <a:srgbClr val="002A40"/>
              </a:solidFill>
              <a:highlight>
                <a:srgbClr val="FFFFFF"/>
              </a:highlight>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Costs</a:t>
            </a:r>
            <a:endParaRPr sz="1700">
              <a:solidFill>
                <a:srgbClr val="002A40"/>
              </a:solidFill>
              <a:highlight>
                <a:srgbClr val="FFFFFF"/>
              </a:highlight>
            </a:endParaRPr>
          </a:p>
        </p:txBody>
      </p:sp>
      <p:sp>
        <p:nvSpPr>
          <p:cNvPr id="275" name="Google Shape;275;p46"/>
          <p:cNvSpPr txBox="1"/>
          <p:nvPr/>
        </p:nvSpPr>
        <p:spPr>
          <a:xfrm>
            <a:off x="63525" y="4691300"/>
            <a:ext cx="8520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latin typeface="Helvetica Neue"/>
                <a:ea typeface="Helvetica Neue"/>
                <a:cs typeface="Helvetica Neue"/>
                <a:sym typeface="Helvetica Neue"/>
              </a:rPr>
              <a:t>Recommendation: whether the budget allows, use Multiome </a:t>
            </a:r>
            <a:endParaRPr sz="2100">
              <a:solidFill>
                <a:schemeClr val="dk2"/>
              </a:solidFill>
              <a:latin typeface="Helvetica Neue"/>
              <a:ea typeface="Helvetica Neue"/>
              <a:cs typeface="Helvetica Neue"/>
              <a:sym typeface="Helvetica Neue"/>
            </a:endParaRPr>
          </a:p>
        </p:txBody>
      </p:sp>
      <p:pic>
        <p:nvPicPr>
          <p:cNvPr id="276" name="Google Shape;276;p46"/>
          <p:cNvPicPr preferRelativeResize="0"/>
          <p:nvPr/>
        </p:nvPicPr>
        <p:blipFill>
          <a:blip r:embed="rId4">
            <a:alphaModFix/>
          </a:blip>
          <a:stretch>
            <a:fillRect/>
          </a:stretch>
        </p:blipFill>
        <p:spPr>
          <a:xfrm>
            <a:off x="6880400" y="1295800"/>
            <a:ext cx="1905024" cy="1935650"/>
          </a:xfrm>
          <a:prstGeom prst="rect">
            <a:avLst/>
          </a:prstGeom>
          <a:noFill/>
          <a:ln>
            <a:noFill/>
          </a:ln>
        </p:spPr>
      </p:pic>
      <p:sp>
        <p:nvSpPr>
          <p:cNvPr id="277" name="Google Shape;277;p46"/>
          <p:cNvSpPr txBox="1"/>
          <p:nvPr/>
        </p:nvSpPr>
        <p:spPr>
          <a:xfrm>
            <a:off x="7032800" y="31324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highlight>
                  <a:srgbClr val="FFFFFF"/>
                </a:highlight>
              </a:rPr>
              <a:t>Data provided by 10X Genomics.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9"/>
          <p:cNvSpPr txBox="1"/>
          <p:nvPr>
            <p:ph type="ctrTitle"/>
          </p:nvPr>
        </p:nvSpPr>
        <p:spPr>
          <a:xfrm>
            <a:off x="1143000" y="177500"/>
            <a:ext cx="7512900" cy="1790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500"/>
              <a:buFont typeface="Helvetica Neue"/>
              <a:buNone/>
            </a:pPr>
            <a:r>
              <a:rPr lang="en" sz="3700"/>
              <a:t>Introduction to scATAC-seq Data Analysis </a:t>
            </a:r>
            <a:endParaRPr sz="3700"/>
          </a:p>
        </p:txBody>
      </p:sp>
      <p:sp>
        <p:nvSpPr>
          <p:cNvPr id="115" name="Google Shape;115;p29"/>
          <p:cNvSpPr txBox="1"/>
          <p:nvPr>
            <p:ph idx="1" type="subTitle"/>
          </p:nvPr>
        </p:nvSpPr>
        <p:spPr>
          <a:xfrm>
            <a:off x="1143000" y="2098653"/>
            <a:ext cx="6858000" cy="1241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100"/>
              <a:buNone/>
            </a:pPr>
            <a:r>
              <a:rPr lang="en" sz="1700"/>
              <a:t>November</a:t>
            </a:r>
            <a:r>
              <a:rPr lang="en" sz="1700"/>
              <a:t> 17-18 2025</a:t>
            </a:r>
            <a:endParaRPr sz="1700"/>
          </a:p>
          <a:p>
            <a:pPr indent="0" lvl="0" marL="0" rtl="0" algn="l">
              <a:lnSpc>
                <a:spcPct val="90000"/>
              </a:lnSpc>
              <a:spcBef>
                <a:spcPts val="0"/>
              </a:spcBef>
              <a:spcAft>
                <a:spcPts val="0"/>
              </a:spcAft>
              <a:buClr>
                <a:schemeClr val="lt1"/>
              </a:buClr>
              <a:buSzPts val="2100"/>
              <a:buNone/>
            </a:pPr>
            <a:r>
              <a:t/>
            </a:r>
            <a:endParaRPr/>
          </a:p>
          <a:p>
            <a:pPr indent="0" lvl="0" marL="0" rtl="0" algn="l">
              <a:lnSpc>
                <a:spcPct val="90000"/>
              </a:lnSpc>
              <a:spcBef>
                <a:spcPts val="0"/>
              </a:spcBef>
              <a:spcAft>
                <a:spcPts val="0"/>
              </a:spcAft>
              <a:buClr>
                <a:schemeClr val="lt1"/>
              </a:buClr>
              <a:buSzPts val="2100"/>
              <a:buNone/>
            </a:pPr>
            <a:r>
              <a:rPr lang="en"/>
              <a:t>Reuben Thomas</a:t>
            </a:r>
            <a:endParaRPr/>
          </a:p>
          <a:p>
            <a:pPr indent="0" lvl="0" marL="0" rtl="0" algn="l">
              <a:lnSpc>
                <a:spcPct val="90000"/>
              </a:lnSpc>
              <a:spcBef>
                <a:spcPts val="0"/>
              </a:spcBef>
              <a:spcAft>
                <a:spcPts val="0"/>
              </a:spcAft>
              <a:buClr>
                <a:schemeClr val="lt1"/>
              </a:buClr>
              <a:buSzPts val="2100"/>
              <a:buNone/>
            </a:pPr>
            <a:r>
              <a:rPr lang="en"/>
              <a:t>Michela Traglia</a:t>
            </a:r>
            <a:endParaRPr/>
          </a:p>
          <a:p>
            <a:pPr indent="0" lvl="0" marL="0" rtl="0" algn="l">
              <a:lnSpc>
                <a:spcPct val="90000"/>
              </a:lnSpc>
              <a:spcBef>
                <a:spcPts val="0"/>
              </a:spcBef>
              <a:spcAft>
                <a:spcPts val="0"/>
              </a:spcAft>
              <a:buClr>
                <a:schemeClr val="lt1"/>
              </a:buClr>
              <a:buSzPts val="2100"/>
              <a:buNone/>
            </a:pPr>
            <a:r>
              <a:rPr lang="en"/>
              <a:t>Ayushi Agrawal</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36450"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Caveats of scATAC-seq</a:t>
            </a:r>
            <a:endParaRPr sz="3400"/>
          </a:p>
        </p:txBody>
      </p:sp>
      <p:sp>
        <p:nvSpPr>
          <p:cNvPr id="283" name="Google Shape;283;p47"/>
          <p:cNvSpPr txBox="1"/>
          <p:nvPr>
            <p:ph idx="1" type="body"/>
          </p:nvPr>
        </p:nvSpPr>
        <p:spPr>
          <a:xfrm>
            <a:off x="125450" y="503575"/>
            <a:ext cx="8982000" cy="37884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800">
                <a:solidFill>
                  <a:srgbClr val="333333"/>
                </a:solidFill>
                <a:highlight>
                  <a:srgbClr val="FFFFFF"/>
                </a:highlight>
                <a:latin typeface="Arial"/>
                <a:ea typeface="Arial"/>
                <a:cs typeface="Arial"/>
                <a:sym typeface="Arial"/>
              </a:rPr>
              <a:t>A typical </a:t>
            </a:r>
            <a:r>
              <a:rPr lang="en" sz="1800" u="sng">
                <a:solidFill>
                  <a:srgbClr val="333333"/>
                </a:solidFill>
                <a:highlight>
                  <a:srgbClr val="FFFFFF"/>
                </a:highlight>
                <a:latin typeface="Arial"/>
                <a:ea typeface="Arial"/>
                <a:cs typeface="Arial"/>
                <a:sym typeface="Arial"/>
              </a:rPr>
              <a:t>human scATAC-seq dataset </a:t>
            </a:r>
            <a:r>
              <a:rPr lang="en" sz="1800">
                <a:solidFill>
                  <a:srgbClr val="333333"/>
                </a:solidFill>
                <a:highlight>
                  <a:srgbClr val="FFFFFF"/>
                </a:highlight>
                <a:latin typeface="Arial"/>
                <a:ea typeface="Arial"/>
                <a:cs typeface="Arial"/>
                <a:sym typeface="Arial"/>
              </a:rPr>
              <a:t>contains 100 - 10,000 cells and 1,000 - 100,000 sequence reads per cell. </a:t>
            </a:r>
            <a:endParaRPr sz="1800">
              <a:solidFill>
                <a:srgbClr val="333333"/>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62626"/>
              </a:buClr>
              <a:buSzPts val="1800"/>
              <a:buFont typeface="Helvetica Neue Light"/>
              <a:buChar char="•"/>
            </a:pPr>
            <a:r>
              <a:rPr b="1" lang="en" sz="1800">
                <a:solidFill>
                  <a:srgbClr val="262626"/>
                </a:solidFill>
                <a:highlight>
                  <a:schemeClr val="lt1"/>
                </a:highlight>
                <a:latin typeface="Arial"/>
                <a:ea typeface="Arial"/>
                <a:cs typeface="Arial"/>
                <a:sym typeface="Arial"/>
              </a:rPr>
              <a:t>Drops with no cell/doublets</a:t>
            </a:r>
            <a:endParaRPr b="1" sz="1800">
              <a:solidFill>
                <a:srgbClr val="262626"/>
              </a:solidFill>
              <a:highlight>
                <a:schemeClr val="lt1"/>
              </a:highlight>
              <a:latin typeface="Arial"/>
              <a:ea typeface="Arial"/>
              <a:cs typeface="Arial"/>
              <a:sym typeface="Arial"/>
            </a:endParaRPr>
          </a:p>
          <a:p>
            <a:pPr indent="0" lvl="0" marL="457200" rtl="0" algn="l">
              <a:lnSpc>
                <a:spcPct val="115000"/>
              </a:lnSpc>
              <a:spcBef>
                <a:spcPts val="1000"/>
              </a:spcBef>
              <a:spcAft>
                <a:spcPts val="0"/>
              </a:spcAft>
              <a:buNone/>
            </a:pPr>
            <a:r>
              <a:t/>
            </a:r>
            <a:endParaRPr b="1" sz="400">
              <a:solidFill>
                <a:srgbClr val="262626"/>
              </a:solidFill>
              <a:highlight>
                <a:schemeClr val="lt1"/>
              </a:highlight>
              <a:latin typeface="Arial"/>
              <a:ea typeface="Arial"/>
              <a:cs typeface="Arial"/>
              <a:sym typeface="Arial"/>
            </a:endParaRPr>
          </a:p>
          <a:p>
            <a:pPr indent="-342900" lvl="0" marL="457200" rtl="0" algn="l">
              <a:lnSpc>
                <a:spcPct val="115000"/>
              </a:lnSpc>
              <a:spcBef>
                <a:spcPts val="1000"/>
              </a:spcBef>
              <a:spcAft>
                <a:spcPts val="0"/>
              </a:spcAft>
              <a:buClr>
                <a:srgbClr val="262626"/>
              </a:buClr>
              <a:buSzPts val="1800"/>
              <a:buFont typeface="Helvetica Neue Light"/>
              <a:buChar char="•"/>
            </a:pPr>
            <a:r>
              <a:rPr b="1" lang="en" sz="1800">
                <a:solidFill>
                  <a:srgbClr val="262626"/>
                </a:solidFill>
                <a:highlight>
                  <a:schemeClr val="lt1"/>
                </a:highlight>
                <a:latin typeface="Arial"/>
                <a:ea typeface="Arial"/>
                <a:cs typeface="Arial"/>
                <a:sym typeface="Arial"/>
              </a:rPr>
              <a:t>Low detection efficiency</a:t>
            </a:r>
            <a:r>
              <a:rPr lang="en" sz="1800">
                <a:solidFill>
                  <a:srgbClr val="262626"/>
                </a:solidFill>
                <a:highlight>
                  <a:schemeClr val="lt1"/>
                </a:highlight>
                <a:latin typeface="Arial"/>
                <a:ea typeface="Arial"/>
                <a:cs typeface="Arial"/>
                <a:sym typeface="Arial"/>
              </a:rPr>
              <a:t> - limited # of accessible regions from each cell (</a:t>
            </a:r>
            <a:r>
              <a:rPr lang="en" sz="1800">
                <a:solidFill>
                  <a:srgbClr val="222222"/>
                </a:solidFill>
                <a:highlight>
                  <a:srgbClr val="FFFFFF"/>
                </a:highlight>
                <a:latin typeface="Arial"/>
                <a:ea typeface="Arial"/>
                <a:cs typeface="Arial"/>
                <a:sym typeface="Arial"/>
              </a:rPr>
              <a:t>5–15% of peaks detected)</a:t>
            </a:r>
            <a:endParaRPr sz="1800">
              <a:solidFill>
                <a:srgbClr val="262626"/>
              </a:solidFill>
              <a:highlight>
                <a:schemeClr val="lt1"/>
              </a:highlight>
              <a:latin typeface="Arial"/>
              <a:ea typeface="Arial"/>
              <a:cs typeface="Arial"/>
              <a:sym typeface="Arial"/>
            </a:endParaRPr>
          </a:p>
          <a:p>
            <a:pPr indent="0" lvl="0" marL="457200" rtl="0" algn="l">
              <a:lnSpc>
                <a:spcPct val="115000"/>
              </a:lnSpc>
              <a:spcBef>
                <a:spcPts val="1000"/>
              </a:spcBef>
              <a:spcAft>
                <a:spcPts val="0"/>
              </a:spcAft>
              <a:buNone/>
            </a:pPr>
            <a:r>
              <a:t/>
            </a:r>
            <a:endParaRPr sz="500">
              <a:solidFill>
                <a:srgbClr val="262626"/>
              </a:solidFill>
              <a:highlight>
                <a:schemeClr val="lt1"/>
              </a:highlight>
              <a:latin typeface="Arial"/>
              <a:ea typeface="Arial"/>
              <a:cs typeface="Arial"/>
              <a:sym typeface="Arial"/>
            </a:endParaRPr>
          </a:p>
          <a:p>
            <a:pPr indent="-342900" lvl="0" marL="457200" rtl="0" algn="l">
              <a:lnSpc>
                <a:spcPct val="115000"/>
              </a:lnSpc>
              <a:spcBef>
                <a:spcPts val="1000"/>
              </a:spcBef>
              <a:spcAft>
                <a:spcPts val="0"/>
              </a:spcAft>
              <a:buClr>
                <a:srgbClr val="333333"/>
              </a:buClr>
              <a:buSzPts val="1800"/>
              <a:buFont typeface="Helvetica Neue Light"/>
              <a:buChar char="•"/>
            </a:pPr>
            <a:r>
              <a:rPr lang="en" sz="1900">
                <a:solidFill>
                  <a:srgbClr val="333333"/>
                </a:solidFill>
                <a:highlight>
                  <a:srgbClr val="FFFFFF"/>
                </a:highlight>
                <a:latin typeface="Arial"/>
                <a:ea typeface="Arial"/>
                <a:cs typeface="Arial"/>
                <a:sym typeface="Arial"/>
              </a:rPr>
              <a:t>Activities of all cis-regulatory elements is a  continuous steady-state activity in a cell and not mapped yet</a:t>
            </a:r>
            <a:endParaRPr sz="1900">
              <a:solidFill>
                <a:srgbClr val="333333"/>
              </a:solidFill>
              <a:highlight>
                <a:srgbClr val="FFFFFF"/>
              </a:highlight>
              <a:latin typeface="Arial"/>
              <a:ea typeface="Arial"/>
              <a:cs typeface="Arial"/>
              <a:sym typeface="Arial"/>
            </a:endParaRPr>
          </a:p>
          <a:p>
            <a:pPr indent="-260350" lvl="0" marL="457200" rtl="0" algn="l">
              <a:lnSpc>
                <a:spcPct val="115000"/>
              </a:lnSpc>
              <a:spcBef>
                <a:spcPts val="1000"/>
              </a:spcBef>
              <a:spcAft>
                <a:spcPts val="0"/>
              </a:spcAft>
              <a:buClr>
                <a:srgbClr val="333333"/>
              </a:buClr>
              <a:buSzPts val="500"/>
              <a:buFont typeface="Arial"/>
              <a:buChar char="•"/>
            </a:pPr>
            <a:r>
              <a:t/>
            </a:r>
            <a:endParaRPr sz="500">
              <a:solidFill>
                <a:srgbClr val="333333"/>
              </a:solidFill>
              <a:highlight>
                <a:srgbClr val="FFFFFF"/>
              </a:highlight>
              <a:latin typeface="Arial"/>
              <a:ea typeface="Arial"/>
              <a:cs typeface="Arial"/>
              <a:sym typeface="Arial"/>
            </a:endParaRPr>
          </a:p>
          <a:p>
            <a:pPr indent="-342900" lvl="0" marL="457200" rtl="0" algn="l">
              <a:lnSpc>
                <a:spcPct val="115000"/>
              </a:lnSpc>
              <a:spcBef>
                <a:spcPts val="1000"/>
              </a:spcBef>
              <a:spcAft>
                <a:spcPts val="0"/>
              </a:spcAft>
              <a:buClr>
                <a:srgbClr val="333333"/>
              </a:buClr>
              <a:buSzPts val="1800"/>
              <a:buFont typeface="Helvetica Neue Light"/>
              <a:buChar char="•"/>
            </a:pPr>
            <a:r>
              <a:rPr lang="en" sz="1800">
                <a:solidFill>
                  <a:srgbClr val="333333"/>
                </a:solidFill>
                <a:highlight>
                  <a:schemeClr val="lt1"/>
                </a:highlight>
                <a:latin typeface="Arial"/>
                <a:ea typeface="Arial"/>
                <a:cs typeface="Arial"/>
                <a:sym typeface="Arial"/>
              </a:rPr>
              <a:t>cis-REs in the genome &gt;&gt; 100,000.</a:t>
            </a:r>
            <a:endParaRPr sz="1800">
              <a:solidFill>
                <a:srgbClr val="333333"/>
              </a:solidFill>
              <a:highlight>
                <a:schemeClr val="lt1"/>
              </a:highlight>
              <a:latin typeface="Arial"/>
              <a:ea typeface="Arial"/>
              <a:cs typeface="Arial"/>
              <a:sym typeface="Arial"/>
            </a:endParaRPr>
          </a:p>
          <a:p>
            <a:pPr indent="0" lvl="0" marL="0" rtl="0" algn="l">
              <a:lnSpc>
                <a:spcPct val="115000"/>
              </a:lnSpc>
              <a:spcBef>
                <a:spcPts val="1000"/>
              </a:spcBef>
              <a:spcAft>
                <a:spcPts val="0"/>
              </a:spcAft>
              <a:buNone/>
            </a:pPr>
            <a:r>
              <a:t/>
            </a:r>
            <a:endParaRPr sz="2000">
              <a:solidFill>
                <a:srgbClr val="333333"/>
              </a:solidFill>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rPr lang="en" sz="2000">
                <a:solidFill>
                  <a:srgbClr val="333333"/>
                </a:solidFill>
                <a:highlight>
                  <a:srgbClr val="FFFFFF"/>
                </a:highlight>
                <a:latin typeface="Arial"/>
                <a:ea typeface="Arial"/>
                <a:cs typeface="Arial"/>
                <a:sym typeface="Arial"/>
              </a:rPr>
              <a:t>-&gt; </a:t>
            </a:r>
            <a:r>
              <a:rPr lang="en" sz="2000">
                <a:solidFill>
                  <a:srgbClr val="333333"/>
                </a:solidFill>
                <a:highlight>
                  <a:srgbClr val="FFFFFF"/>
                </a:highlight>
                <a:latin typeface="Arial"/>
                <a:ea typeface="Arial"/>
                <a:cs typeface="Arial"/>
                <a:sym typeface="Arial"/>
              </a:rPr>
              <a:t> scATAC-seq give a </a:t>
            </a:r>
            <a:r>
              <a:rPr b="1" lang="en" sz="2000">
                <a:solidFill>
                  <a:srgbClr val="333333"/>
                </a:solidFill>
                <a:highlight>
                  <a:srgbClr val="FFFFFF"/>
                </a:highlight>
                <a:latin typeface="Arial"/>
                <a:ea typeface="Arial"/>
                <a:cs typeface="Arial"/>
                <a:sym typeface="Arial"/>
              </a:rPr>
              <a:t>picture of a specific timepoint.</a:t>
            </a:r>
            <a:endParaRPr b="1" sz="2000">
              <a:solidFill>
                <a:srgbClr val="333333"/>
              </a:solidFill>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t/>
            </a:r>
            <a:endParaRPr sz="1150">
              <a:solidFill>
                <a:srgbClr val="333333"/>
              </a:solidFill>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t/>
            </a:r>
            <a:endParaRPr sz="1150">
              <a:solidFill>
                <a:srgbClr val="333333"/>
              </a:solidFill>
              <a:highlight>
                <a:srgbClr val="FFFFFF"/>
              </a:highlight>
              <a:latin typeface="Arial"/>
              <a:ea typeface="Arial"/>
              <a:cs typeface="Arial"/>
              <a:sym typeface="Arial"/>
            </a:endParaRPr>
          </a:p>
        </p:txBody>
      </p:sp>
      <p:pic>
        <p:nvPicPr>
          <p:cNvPr id="284" name="Google Shape;284;p47"/>
          <p:cNvPicPr preferRelativeResize="0"/>
          <p:nvPr/>
        </p:nvPicPr>
        <p:blipFill>
          <a:blip r:embed="rId3">
            <a:alphaModFix/>
          </a:blip>
          <a:stretch>
            <a:fillRect/>
          </a:stretch>
        </p:blipFill>
        <p:spPr>
          <a:xfrm>
            <a:off x="3803625" y="1080825"/>
            <a:ext cx="709162" cy="73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1</a:t>
            </a:r>
            <a:endParaRPr/>
          </a:p>
        </p:txBody>
      </p:sp>
      <p:sp>
        <p:nvSpPr>
          <p:cNvPr id="290" name="Google Shape;290;p48"/>
          <p:cNvSpPr txBox="1"/>
          <p:nvPr/>
        </p:nvSpPr>
        <p:spPr>
          <a:xfrm>
            <a:off x="255900" y="1100350"/>
            <a:ext cx="8150400" cy="257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002B42"/>
                </a:solidFill>
                <a:latin typeface="Helvetica Neue"/>
                <a:ea typeface="Helvetica Neue"/>
                <a:cs typeface="Helvetica Neue"/>
                <a:sym typeface="Helvetica Neue"/>
              </a:rPr>
              <a:t>Using</a:t>
            </a:r>
            <a:r>
              <a:rPr lang="en" sz="2300">
                <a:solidFill>
                  <a:srgbClr val="002B42"/>
                </a:solidFill>
                <a:latin typeface="Helvetica Neue"/>
                <a:ea typeface="Helvetica Neue"/>
                <a:cs typeface="Helvetica Neue"/>
                <a:sym typeface="Helvetica Neue"/>
              </a:rPr>
              <a:t> scATAC-seq, it is possible to identify:</a:t>
            </a:r>
            <a:endParaRPr sz="2300">
              <a:solidFill>
                <a:srgbClr val="002B4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An enhancer active in different cell types.</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A gene poorly expressed in a particular cell type.  </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Cell-specific peaks of accessible </a:t>
            </a:r>
            <a:r>
              <a:rPr lang="en" sz="2300">
                <a:solidFill>
                  <a:srgbClr val="002B42"/>
                </a:solidFill>
                <a:latin typeface="Helvetica Neue"/>
                <a:ea typeface="Helvetica Neue"/>
                <a:cs typeface="Helvetica Neue"/>
                <a:sym typeface="Helvetica Neue"/>
              </a:rPr>
              <a:t>chromatin</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All of the above.</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nvSpPr>
        <p:spPr>
          <a:xfrm>
            <a:off x="180975" y="2952750"/>
            <a:ext cx="8867700" cy="156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000">
                <a:solidFill>
                  <a:srgbClr val="002A40"/>
                </a:solidFill>
              </a:rPr>
              <a:t>3. From</a:t>
            </a:r>
            <a:r>
              <a:rPr lang="en" sz="4000">
                <a:solidFill>
                  <a:srgbClr val="002A40"/>
                </a:solidFill>
              </a:rPr>
              <a:t> </a:t>
            </a:r>
            <a:r>
              <a:rPr lang="en" sz="4000">
                <a:solidFill>
                  <a:srgbClr val="002A40"/>
                </a:solidFill>
              </a:rPr>
              <a:t>raw sequencing</a:t>
            </a:r>
            <a:r>
              <a:rPr lang="en" sz="4000">
                <a:solidFill>
                  <a:srgbClr val="002A40"/>
                </a:solidFill>
              </a:rPr>
              <a:t> </a:t>
            </a:r>
            <a:r>
              <a:rPr lang="en" sz="4000">
                <a:solidFill>
                  <a:srgbClr val="002A40"/>
                </a:solidFill>
              </a:rPr>
              <a:t>data </a:t>
            </a:r>
            <a:r>
              <a:rPr lang="en" sz="4000">
                <a:solidFill>
                  <a:srgbClr val="002A40"/>
                </a:solidFill>
              </a:rPr>
              <a:t>to the fragments file </a:t>
            </a:r>
            <a:endParaRPr sz="4000">
              <a:solidFill>
                <a:srgbClr val="002A40"/>
              </a:solidFill>
            </a:endParaRPr>
          </a:p>
          <a:p>
            <a:pPr indent="0" lvl="0" marL="0" rtl="0" algn="l">
              <a:lnSpc>
                <a:spcPct val="90000"/>
              </a:lnSpc>
              <a:spcBef>
                <a:spcPts val="0"/>
              </a:spcBef>
              <a:spcAft>
                <a:spcPts val="0"/>
              </a:spcAft>
              <a:buNone/>
            </a:pPr>
            <a:r>
              <a:rPr lang="en" sz="2000">
                <a:solidFill>
                  <a:srgbClr val="002A40"/>
                </a:solidFill>
              </a:rPr>
              <a:t>Tool: </a:t>
            </a:r>
            <a:r>
              <a:rPr lang="en" sz="2000">
                <a:solidFill>
                  <a:srgbClr val="002A40"/>
                </a:solidFill>
              </a:rPr>
              <a:t>Cellranger-ATAC</a:t>
            </a:r>
            <a:endParaRPr sz="2000">
              <a:solidFill>
                <a:srgbClr val="002A4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nvSpPr>
        <p:spPr>
          <a:xfrm>
            <a:off x="233626" y="1423650"/>
            <a:ext cx="3683400" cy="3571800"/>
          </a:xfrm>
          <a:prstGeom prst="rect">
            <a:avLst/>
          </a:prstGeom>
          <a:noFill/>
          <a:ln>
            <a:noFill/>
          </a:ln>
        </p:spPr>
        <p:txBody>
          <a:bodyPr anchorCtr="0" anchor="t" bIns="34275" lIns="68575" spcFirstLastPara="1" rIns="68575" wrap="square" tIns="34275">
            <a:noAutofit/>
          </a:bodyPr>
          <a:lstStyle/>
          <a:p>
            <a:pPr indent="-336550" lvl="0" marL="342900" marR="0" rtl="0" algn="l">
              <a:spcBef>
                <a:spcPts val="0"/>
              </a:spcBef>
              <a:spcAft>
                <a:spcPts val="0"/>
              </a:spcAft>
              <a:buClr>
                <a:schemeClr val="dk1"/>
              </a:buClr>
              <a:buSzPts val="1500"/>
              <a:buFont typeface="Calibri"/>
              <a:buAutoNum type="arabicPeriod"/>
            </a:pPr>
            <a:r>
              <a:rPr b="0" i="0" lang="en" sz="1500" u="none" cap="none" strike="noStrike">
                <a:solidFill>
                  <a:schemeClr val="dk1"/>
                </a:solidFill>
                <a:latin typeface="Helvetica Neue"/>
                <a:ea typeface="Helvetica Neue"/>
                <a:cs typeface="Helvetica Neue"/>
                <a:sym typeface="Helvetica Neue"/>
              </a:rPr>
              <a:t>Demultiplex (BCL to FASTQ)</a:t>
            </a:r>
            <a:endParaRPr sz="1100"/>
          </a:p>
          <a:p>
            <a:pPr indent="-336550" lvl="1" marL="685800" marR="0" rtl="0" algn="l">
              <a:spcBef>
                <a:spcPts val="500"/>
              </a:spcBef>
              <a:spcAft>
                <a:spcPts val="0"/>
              </a:spcAft>
              <a:buClr>
                <a:schemeClr val="dk1"/>
              </a:buClr>
              <a:buSzPts val="1500"/>
              <a:buFont typeface="Arial"/>
              <a:buChar char="•"/>
            </a:pPr>
            <a:r>
              <a:rPr b="0" i="0" lang="en" sz="1500" u="none" cap="none" strike="noStrike">
                <a:solidFill>
                  <a:schemeClr val="dk1"/>
                </a:solidFill>
                <a:latin typeface="Lemon"/>
                <a:ea typeface="Lemon"/>
                <a:cs typeface="Lemon"/>
                <a:sym typeface="Lemon"/>
              </a:rPr>
              <a:t>cellranger-atac mkfastq</a:t>
            </a:r>
            <a:endParaRPr b="0" i="0" sz="1500" u="none" cap="none" strike="noStrike">
              <a:solidFill>
                <a:schemeClr val="dk1"/>
              </a:solidFill>
              <a:latin typeface="Lemon"/>
              <a:ea typeface="Lemon"/>
              <a:cs typeface="Lemon"/>
              <a:sym typeface="Lemon"/>
            </a:endParaRPr>
          </a:p>
          <a:p>
            <a:pPr indent="-241300" lvl="1" marL="685800" marR="0" rtl="0" algn="l">
              <a:spcBef>
                <a:spcPts val="500"/>
              </a:spcBef>
              <a:spcAft>
                <a:spcPts val="0"/>
              </a:spcAft>
              <a:buClr>
                <a:schemeClr val="dk1"/>
              </a:buClr>
              <a:buSzPts val="1500"/>
              <a:buFont typeface="Arial"/>
              <a:buNone/>
            </a:pPr>
            <a:r>
              <a:t/>
            </a:r>
            <a:endParaRPr b="0" i="0" sz="1500" u="none" cap="none" strike="noStrike">
              <a:solidFill>
                <a:schemeClr val="dk1"/>
              </a:solidFill>
              <a:latin typeface="Helvetica Neue"/>
              <a:ea typeface="Helvetica Neue"/>
              <a:cs typeface="Helvetica Neue"/>
              <a:sym typeface="Helvetica Neue"/>
            </a:endParaRPr>
          </a:p>
          <a:p>
            <a:pPr indent="-336550" lvl="0" marL="342900" marR="0" rtl="0" algn="l">
              <a:spcBef>
                <a:spcPts val="500"/>
              </a:spcBef>
              <a:spcAft>
                <a:spcPts val="0"/>
              </a:spcAft>
              <a:buClr>
                <a:schemeClr val="dk1"/>
              </a:buClr>
              <a:buSzPts val="1500"/>
              <a:buFont typeface="Calibri"/>
              <a:buAutoNum type="arabicPeriod"/>
            </a:pPr>
            <a:r>
              <a:rPr b="0" i="0" lang="en" sz="1500" u="none" cap="none" strike="noStrike">
                <a:solidFill>
                  <a:schemeClr val="dk1"/>
                </a:solidFill>
                <a:latin typeface="Helvetica Neue"/>
                <a:ea typeface="Helvetica Neue"/>
                <a:cs typeface="Helvetica Neue"/>
                <a:sym typeface="Helvetica Neue"/>
              </a:rPr>
              <a:t>Alignment, filtering, barcode counting, and </a:t>
            </a:r>
            <a:r>
              <a:rPr lang="en" sz="1500">
                <a:solidFill>
                  <a:schemeClr val="dk1"/>
                </a:solidFill>
                <a:latin typeface="Helvetica Neue"/>
                <a:ea typeface="Helvetica Neue"/>
                <a:cs typeface="Helvetica Neue"/>
                <a:sym typeface="Helvetica Neue"/>
              </a:rPr>
              <a:t>additional steps</a:t>
            </a:r>
            <a:endParaRPr sz="1100"/>
          </a:p>
          <a:p>
            <a:pPr indent="-336550" lvl="1" marL="685800" marR="0" rtl="0" algn="l">
              <a:spcBef>
                <a:spcPts val="500"/>
              </a:spcBef>
              <a:spcAft>
                <a:spcPts val="0"/>
              </a:spcAft>
              <a:buClr>
                <a:schemeClr val="dk1"/>
              </a:buClr>
              <a:buSzPts val="1500"/>
              <a:buFont typeface="Arial"/>
              <a:buChar char="•"/>
            </a:pPr>
            <a:r>
              <a:rPr b="0" i="0" lang="en" sz="1500" u="none" cap="none" strike="noStrike">
                <a:solidFill>
                  <a:schemeClr val="dk1"/>
                </a:solidFill>
                <a:latin typeface="Lemon"/>
                <a:ea typeface="Lemon"/>
                <a:cs typeface="Lemon"/>
                <a:sym typeface="Lemon"/>
              </a:rPr>
              <a:t>cellranger-atac count</a:t>
            </a:r>
            <a:endParaRPr sz="1100"/>
          </a:p>
          <a:p>
            <a:pPr indent="-241300" lvl="1" marL="685800" marR="0" rtl="0" algn="l">
              <a:spcBef>
                <a:spcPts val="500"/>
              </a:spcBef>
              <a:spcAft>
                <a:spcPts val="0"/>
              </a:spcAft>
              <a:buClr>
                <a:schemeClr val="dk1"/>
              </a:buClr>
              <a:buSzPts val="1500"/>
              <a:buFont typeface="Arial"/>
              <a:buNone/>
            </a:pPr>
            <a:r>
              <a:t/>
            </a:r>
            <a:endParaRPr b="0" i="0" sz="1500" u="none" cap="none" strike="noStrike">
              <a:solidFill>
                <a:schemeClr val="dk1"/>
              </a:solidFill>
              <a:latin typeface="Helvetica Neue"/>
              <a:ea typeface="Helvetica Neue"/>
              <a:cs typeface="Helvetica Neue"/>
              <a:sym typeface="Helvetica Neue"/>
            </a:endParaRPr>
          </a:p>
          <a:p>
            <a:pPr indent="-336550" lvl="0" marL="342900" marR="0" rtl="0" algn="l">
              <a:spcBef>
                <a:spcPts val="500"/>
              </a:spcBef>
              <a:spcAft>
                <a:spcPts val="0"/>
              </a:spcAft>
              <a:buClr>
                <a:schemeClr val="dk1"/>
              </a:buClr>
              <a:buSzPts val="1500"/>
              <a:buFont typeface="Calibri"/>
              <a:buAutoNum type="arabicPeriod"/>
            </a:pPr>
            <a:r>
              <a:rPr b="0" i="0" lang="en" sz="1500" u="none" cap="none" strike="noStrike">
                <a:solidFill>
                  <a:schemeClr val="dk1"/>
                </a:solidFill>
                <a:latin typeface="Helvetica Neue"/>
                <a:ea typeface="Helvetica Neue"/>
                <a:cs typeface="Helvetica Neue"/>
                <a:sym typeface="Helvetica Neue"/>
              </a:rPr>
              <a:t>Aggregate counts from multiple runs</a:t>
            </a:r>
            <a:endParaRPr sz="1100"/>
          </a:p>
          <a:p>
            <a:pPr indent="-336550" lvl="1" marL="685800" marR="0" rtl="0" algn="l">
              <a:spcBef>
                <a:spcPts val="500"/>
              </a:spcBef>
              <a:spcAft>
                <a:spcPts val="0"/>
              </a:spcAft>
              <a:buClr>
                <a:schemeClr val="dk1"/>
              </a:buClr>
              <a:buSzPts val="1500"/>
              <a:buFont typeface="Arial"/>
              <a:buChar char="•"/>
            </a:pPr>
            <a:r>
              <a:rPr b="0" i="0" lang="en" sz="1500" u="none" cap="none" strike="noStrike">
                <a:solidFill>
                  <a:schemeClr val="dk1"/>
                </a:solidFill>
                <a:latin typeface="Lemon"/>
                <a:ea typeface="Lemon"/>
                <a:cs typeface="Lemon"/>
                <a:sym typeface="Lemon"/>
              </a:rPr>
              <a:t>cellranger-atac aggr</a:t>
            </a:r>
            <a:endParaRPr b="0" i="0" sz="1500" u="none" cap="none" strike="noStrike">
              <a:solidFill>
                <a:schemeClr val="dk1"/>
              </a:solidFill>
              <a:latin typeface="Lemon"/>
              <a:ea typeface="Lemon"/>
              <a:cs typeface="Lemon"/>
              <a:sym typeface="Lemon"/>
            </a:endParaRPr>
          </a:p>
        </p:txBody>
      </p:sp>
      <p:sp>
        <p:nvSpPr>
          <p:cNvPr id="301" name="Google Shape;301;p50"/>
          <p:cNvSpPr txBox="1"/>
          <p:nvPr/>
        </p:nvSpPr>
        <p:spPr>
          <a:xfrm>
            <a:off x="6553202" y="4696477"/>
            <a:ext cx="2046600" cy="4008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900" u="none" cap="none" strike="noStrike">
                <a:solidFill>
                  <a:schemeClr val="dk1"/>
                </a:solidFill>
                <a:latin typeface="Helvetica Neue"/>
                <a:ea typeface="Helvetica Neue"/>
                <a:cs typeface="Helvetica Neue"/>
                <a:sym typeface="Helvetica Neue"/>
              </a:rPr>
              <a:t>(Images from 10x Genomics website)</a:t>
            </a:r>
            <a:endParaRPr sz="1100"/>
          </a:p>
        </p:txBody>
      </p:sp>
      <p:sp>
        <p:nvSpPr>
          <p:cNvPr id="302" name="Google Shape;302;p50"/>
          <p:cNvSpPr txBox="1"/>
          <p:nvPr/>
        </p:nvSpPr>
        <p:spPr>
          <a:xfrm>
            <a:off x="160488" y="4208350"/>
            <a:ext cx="419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Reads mapped to chrM, </a:t>
            </a:r>
            <a:r>
              <a:rPr lang="en">
                <a:solidFill>
                  <a:schemeClr val="dk1"/>
                </a:solidFill>
              </a:rPr>
              <a:t>specified as non-nuclear contigs, </a:t>
            </a:r>
            <a:r>
              <a:rPr lang="en"/>
              <a:t> are filtered out</a:t>
            </a:r>
            <a:endParaRPr/>
          </a:p>
        </p:txBody>
      </p:sp>
      <p:sp>
        <p:nvSpPr>
          <p:cNvPr id="303" name="Google Shape;303;p50"/>
          <p:cNvSpPr txBox="1"/>
          <p:nvPr>
            <p:ph type="title"/>
          </p:nvPr>
        </p:nvSpPr>
        <p:spPr>
          <a:xfrm>
            <a:off x="114300" y="598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Cellranger ATAC</a:t>
            </a:r>
            <a:endParaRPr/>
          </a:p>
        </p:txBody>
      </p:sp>
      <p:pic>
        <p:nvPicPr>
          <p:cNvPr id="304" name="Google Shape;304;p50"/>
          <p:cNvPicPr preferRelativeResize="0"/>
          <p:nvPr/>
        </p:nvPicPr>
        <p:blipFill>
          <a:blip r:embed="rId3">
            <a:alphaModFix/>
          </a:blip>
          <a:stretch>
            <a:fillRect/>
          </a:stretch>
        </p:blipFill>
        <p:spPr>
          <a:xfrm>
            <a:off x="4555070" y="1639350"/>
            <a:ext cx="4044730" cy="736800"/>
          </a:xfrm>
          <a:prstGeom prst="rect">
            <a:avLst/>
          </a:prstGeom>
          <a:noFill/>
          <a:ln>
            <a:noFill/>
          </a:ln>
        </p:spPr>
      </p:pic>
      <p:sp>
        <p:nvSpPr>
          <p:cNvPr id="305" name="Google Shape;305;p50"/>
          <p:cNvSpPr txBox="1"/>
          <p:nvPr/>
        </p:nvSpPr>
        <p:spPr>
          <a:xfrm>
            <a:off x="0" y="481850"/>
            <a:ext cx="92112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2000">
                <a:solidFill>
                  <a:schemeClr val="dk1"/>
                </a:solidFill>
              </a:rPr>
              <a:t>T</a:t>
            </a:r>
            <a:r>
              <a:rPr lang="en" sz="2000">
                <a:solidFill>
                  <a:schemeClr val="dk1"/>
                </a:solidFill>
              </a:rPr>
              <a:t>akes as input the fastq files and performs alignment, filtering, barcode counting, etc</a:t>
            </a: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idx="1" type="body"/>
          </p:nvPr>
        </p:nvSpPr>
        <p:spPr>
          <a:xfrm>
            <a:off x="290775" y="1215500"/>
            <a:ext cx="8744100" cy="3283800"/>
          </a:xfrm>
          <a:prstGeom prst="rect">
            <a:avLst/>
          </a:prstGeom>
          <a:noFill/>
          <a:ln>
            <a:noFill/>
          </a:ln>
        </p:spPr>
        <p:txBody>
          <a:bodyPr anchorCtr="0" anchor="t" bIns="0" lIns="137150" spcFirstLastPara="1" rIns="0" wrap="square" tIns="0">
            <a:spAutoFit/>
          </a:bodyPr>
          <a:lstStyle/>
          <a:p>
            <a:pPr indent="-342900" lvl="0" marL="342900" rtl="0" algn="l">
              <a:lnSpc>
                <a:spcPct val="150000"/>
              </a:lnSpc>
              <a:spcBef>
                <a:spcPts val="0"/>
              </a:spcBef>
              <a:spcAft>
                <a:spcPts val="0"/>
              </a:spcAft>
              <a:buClr>
                <a:srgbClr val="002B42"/>
              </a:buClr>
              <a:buSzPts val="1400"/>
              <a:buFont typeface="Arial"/>
              <a:buChar char="●"/>
            </a:pPr>
            <a:r>
              <a:rPr lang="en" sz="1800"/>
              <a:t>BAM files with aligned reads</a:t>
            </a:r>
            <a:endParaRPr/>
          </a:p>
          <a:p>
            <a:pPr indent="-342900" lvl="0" marL="342900" rtl="0" algn="l">
              <a:lnSpc>
                <a:spcPct val="150000"/>
              </a:lnSpc>
              <a:spcBef>
                <a:spcPts val="800"/>
              </a:spcBef>
              <a:spcAft>
                <a:spcPts val="0"/>
              </a:spcAft>
              <a:buClr>
                <a:srgbClr val="002B42"/>
              </a:buClr>
              <a:buSzPts val="1400"/>
              <a:buChar char="●"/>
            </a:pPr>
            <a:r>
              <a:rPr b="1" lang="en" sz="1800"/>
              <a:t>web_summary.html</a:t>
            </a:r>
            <a:endParaRPr b="1" sz="1800"/>
          </a:p>
          <a:p>
            <a:pPr indent="-342900" lvl="0" marL="342900" rtl="0" algn="l">
              <a:lnSpc>
                <a:spcPct val="150000"/>
              </a:lnSpc>
              <a:spcBef>
                <a:spcPts val="800"/>
              </a:spcBef>
              <a:spcAft>
                <a:spcPts val="0"/>
              </a:spcAft>
              <a:buClr>
                <a:srgbClr val="002B42"/>
              </a:buClr>
              <a:buSzPts val="1400"/>
              <a:buFont typeface="Arial"/>
              <a:buChar char="●"/>
            </a:pPr>
            <a:r>
              <a:rPr b="1" lang="en" sz="1800"/>
              <a:t>Fragments and </a:t>
            </a:r>
            <a:r>
              <a:rPr b="1" lang="en" sz="1800" u="sng"/>
              <a:t>bulk peak files</a:t>
            </a:r>
            <a:r>
              <a:rPr b="1" lang="en" sz="1800"/>
              <a:t>.</a:t>
            </a:r>
            <a:endParaRPr sz="1800"/>
          </a:p>
          <a:p>
            <a:pPr indent="-342900" lvl="0" marL="342900" rtl="0" algn="l">
              <a:lnSpc>
                <a:spcPct val="150000"/>
              </a:lnSpc>
              <a:spcBef>
                <a:spcPts val="800"/>
              </a:spcBef>
              <a:spcAft>
                <a:spcPts val="0"/>
              </a:spcAft>
              <a:buClr>
                <a:srgbClr val="002B42"/>
              </a:buClr>
              <a:buSzPts val="1400"/>
              <a:buFont typeface="Arial"/>
              <a:buChar char="●"/>
            </a:pPr>
            <a:r>
              <a:rPr lang="en" sz="1800"/>
              <a:t>Secondary analysis (e.g., dimensionality reduction, clustering, etc.) -&gt; discard</a:t>
            </a:r>
            <a:endParaRPr/>
          </a:p>
          <a:p>
            <a:pPr indent="-342900" lvl="0" marL="342900" rtl="0" algn="l">
              <a:lnSpc>
                <a:spcPct val="150000"/>
              </a:lnSpc>
              <a:spcBef>
                <a:spcPts val="800"/>
              </a:spcBef>
              <a:spcAft>
                <a:spcPts val="0"/>
              </a:spcAft>
              <a:buClr>
                <a:srgbClr val="002B42"/>
              </a:buClr>
              <a:buSzPts val="1400"/>
              <a:buFont typeface="Arial"/>
              <a:buChar char="●"/>
            </a:pPr>
            <a:r>
              <a:rPr lang="en" sz="1800"/>
              <a:t>Loupe file to interactively view secondary analysis results with Loupe Browser from 10x Genomics</a:t>
            </a:r>
            <a:endParaRPr/>
          </a:p>
          <a:p>
            <a:pPr indent="-342900" lvl="0" marL="342900" rtl="0" algn="l">
              <a:lnSpc>
                <a:spcPct val="150000"/>
              </a:lnSpc>
              <a:spcBef>
                <a:spcPts val="800"/>
              </a:spcBef>
              <a:spcAft>
                <a:spcPts val="0"/>
              </a:spcAft>
              <a:buClr>
                <a:srgbClr val="002B42"/>
              </a:buClr>
              <a:buSzPts val="1400"/>
              <a:buFont typeface="Arial"/>
              <a:buChar char="●"/>
            </a:pPr>
            <a:r>
              <a:rPr lang="en" sz="1800"/>
              <a:t>Molecule info</a:t>
            </a:r>
            <a:endParaRPr/>
          </a:p>
        </p:txBody>
      </p:sp>
      <p:sp>
        <p:nvSpPr>
          <p:cNvPr id="311" name="Google Shape;311;p51"/>
          <p:cNvSpPr txBox="1"/>
          <p:nvPr/>
        </p:nvSpPr>
        <p:spPr>
          <a:xfrm>
            <a:off x="59125" y="0"/>
            <a:ext cx="8744100" cy="738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3600">
                <a:solidFill>
                  <a:srgbClr val="00D8EA"/>
                </a:solidFill>
                <a:latin typeface="Helvetica Neue"/>
                <a:ea typeface="Helvetica Neue"/>
                <a:cs typeface="Helvetica Neue"/>
                <a:sym typeface="Helvetica Neue"/>
              </a:rPr>
              <a:t>Cell Ranger-ATAC outputs</a:t>
            </a:r>
            <a:endParaRPr b="1">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57150" y="741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3600"/>
              <a:buFont typeface="Arial"/>
              <a:buNone/>
            </a:pPr>
            <a:r>
              <a:rPr lang="en" sz="3600">
                <a:solidFill>
                  <a:srgbClr val="00D8EA"/>
                </a:solidFill>
              </a:rPr>
              <a:t>Cell Ranger outputs</a:t>
            </a:r>
            <a:br>
              <a:rPr lang="en" sz="3600">
                <a:solidFill>
                  <a:srgbClr val="00D8EA"/>
                </a:solidFill>
              </a:rPr>
            </a:br>
            <a:r>
              <a:rPr lang="en" sz="2000">
                <a:solidFill>
                  <a:srgbClr val="00D8EA"/>
                </a:solidFill>
              </a:rPr>
              <a:t>(more detail on HTML output)</a:t>
            </a:r>
            <a:endParaRPr sz="3200">
              <a:solidFill>
                <a:srgbClr val="00D8EA"/>
              </a:solidFill>
            </a:endParaRPr>
          </a:p>
          <a:p>
            <a:pPr indent="0" lvl="0" marL="0" rtl="0" algn="l">
              <a:spcBef>
                <a:spcPts val="0"/>
              </a:spcBef>
              <a:spcAft>
                <a:spcPts val="0"/>
              </a:spcAft>
              <a:buNone/>
            </a:pPr>
            <a:r>
              <a:t/>
            </a:r>
            <a:endParaRPr>
              <a:solidFill>
                <a:srgbClr val="00D8EA"/>
              </a:solidFill>
            </a:endParaRPr>
          </a:p>
        </p:txBody>
      </p:sp>
      <p:pic>
        <p:nvPicPr>
          <p:cNvPr id="317" name="Google Shape;317;p52"/>
          <p:cNvPicPr preferRelativeResize="0"/>
          <p:nvPr/>
        </p:nvPicPr>
        <p:blipFill>
          <a:blip r:embed="rId3">
            <a:alphaModFix/>
          </a:blip>
          <a:stretch>
            <a:fillRect/>
          </a:stretch>
        </p:blipFill>
        <p:spPr>
          <a:xfrm>
            <a:off x="152400" y="963341"/>
            <a:ext cx="6895523" cy="402775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57150" y="741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3600"/>
              <a:buFont typeface="Arial"/>
              <a:buNone/>
            </a:pPr>
            <a:r>
              <a:rPr b="0" lang="en" sz="3400">
                <a:solidFill>
                  <a:srgbClr val="00D8EA"/>
                </a:solidFill>
                <a:latin typeface="Arial"/>
                <a:ea typeface="Arial"/>
                <a:cs typeface="Arial"/>
                <a:sym typeface="Arial"/>
              </a:rPr>
              <a:t>Cell Ranger outputs</a:t>
            </a:r>
            <a:br>
              <a:rPr b="0" lang="en" sz="3400">
                <a:solidFill>
                  <a:srgbClr val="00D8EA"/>
                </a:solidFill>
                <a:latin typeface="Arial"/>
                <a:ea typeface="Arial"/>
                <a:cs typeface="Arial"/>
                <a:sym typeface="Arial"/>
              </a:rPr>
            </a:br>
            <a:r>
              <a:rPr b="0" lang="en" sz="2000">
                <a:solidFill>
                  <a:srgbClr val="00D8EA"/>
                </a:solidFill>
                <a:latin typeface="Arial"/>
                <a:ea typeface="Arial"/>
                <a:cs typeface="Arial"/>
                <a:sym typeface="Arial"/>
              </a:rPr>
              <a:t>(more detail on HTML output)</a:t>
            </a:r>
            <a:endParaRPr b="0" sz="3200">
              <a:solidFill>
                <a:srgbClr val="00D8EA"/>
              </a:solidFill>
              <a:latin typeface="Arial"/>
              <a:ea typeface="Arial"/>
              <a:cs typeface="Arial"/>
              <a:sym typeface="Arial"/>
            </a:endParaRPr>
          </a:p>
          <a:p>
            <a:pPr indent="0" lvl="0" marL="0" rtl="0" algn="l">
              <a:spcBef>
                <a:spcPts val="0"/>
              </a:spcBef>
              <a:spcAft>
                <a:spcPts val="0"/>
              </a:spcAft>
              <a:buNone/>
            </a:pPr>
            <a:r>
              <a:t/>
            </a:r>
            <a:endParaRPr>
              <a:solidFill>
                <a:srgbClr val="00D8EA"/>
              </a:solidFill>
              <a:latin typeface="Arial"/>
              <a:ea typeface="Arial"/>
              <a:cs typeface="Arial"/>
              <a:sym typeface="Arial"/>
            </a:endParaRPr>
          </a:p>
        </p:txBody>
      </p:sp>
      <p:pic>
        <p:nvPicPr>
          <p:cNvPr id="323" name="Google Shape;323;p53"/>
          <p:cNvPicPr preferRelativeResize="0"/>
          <p:nvPr/>
        </p:nvPicPr>
        <p:blipFill>
          <a:blip r:embed="rId3">
            <a:alphaModFix/>
          </a:blip>
          <a:stretch>
            <a:fillRect/>
          </a:stretch>
        </p:blipFill>
        <p:spPr>
          <a:xfrm>
            <a:off x="0" y="1348950"/>
            <a:ext cx="5812975" cy="3838601"/>
          </a:xfrm>
          <a:prstGeom prst="rect">
            <a:avLst/>
          </a:prstGeom>
          <a:noFill/>
          <a:ln>
            <a:noFill/>
          </a:ln>
        </p:spPr>
      </p:pic>
      <p:pic>
        <p:nvPicPr>
          <p:cNvPr id="324" name="Google Shape;324;p53"/>
          <p:cNvPicPr preferRelativeResize="0"/>
          <p:nvPr/>
        </p:nvPicPr>
        <p:blipFill>
          <a:blip r:embed="rId4">
            <a:alphaModFix/>
          </a:blip>
          <a:stretch>
            <a:fillRect/>
          </a:stretch>
        </p:blipFill>
        <p:spPr>
          <a:xfrm>
            <a:off x="5175529" y="2571750"/>
            <a:ext cx="3816070" cy="2448499"/>
          </a:xfrm>
          <a:prstGeom prst="rect">
            <a:avLst/>
          </a:prstGeom>
          <a:noFill/>
          <a:ln>
            <a:noFill/>
          </a:ln>
        </p:spPr>
      </p:pic>
      <p:pic>
        <p:nvPicPr>
          <p:cNvPr id="325" name="Google Shape;325;p53"/>
          <p:cNvPicPr preferRelativeResize="0"/>
          <p:nvPr/>
        </p:nvPicPr>
        <p:blipFill>
          <a:blip r:embed="rId5">
            <a:alphaModFix/>
          </a:blip>
          <a:stretch>
            <a:fillRect/>
          </a:stretch>
        </p:blipFill>
        <p:spPr>
          <a:xfrm>
            <a:off x="3865250" y="74150"/>
            <a:ext cx="5199917" cy="2497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104025" y="62825"/>
            <a:ext cx="87222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Output cellranger -&gt; </a:t>
            </a:r>
            <a:r>
              <a:rPr lang="en"/>
              <a:t>fragments linked to the cell ID</a:t>
            </a:r>
            <a:endParaRPr/>
          </a:p>
        </p:txBody>
      </p:sp>
      <p:sp>
        <p:nvSpPr>
          <p:cNvPr id="331" name="Google Shape;331;p54"/>
          <p:cNvSpPr txBox="1"/>
          <p:nvPr/>
        </p:nvSpPr>
        <p:spPr>
          <a:xfrm>
            <a:off x="104025" y="945575"/>
            <a:ext cx="392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A3069"/>
                </a:solidFill>
                <a:highlight>
                  <a:srgbClr val="FFFFFF"/>
                </a:highlight>
                <a:latin typeface="Courier New"/>
                <a:ea typeface="Courier New"/>
                <a:cs typeface="Courier New"/>
                <a:sym typeface="Courier New"/>
              </a:rPr>
              <a:t>atac_fragments.tsv.gz</a:t>
            </a:r>
            <a:endParaRPr b="1" sz="2300"/>
          </a:p>
        </p:txBody>
      </p:sp>
      <p:pic>
        <p:nvPicPr>
          <p:cNvPr id="332" name="Google Shape;332;p54"/>
          <p:cNvPicPr preferRelativeResize="0"/>
          <p:nvPr/>
        </p:nvPicPr>
        <p:blipFill>
          <a:blip r:embed="rId3">
            <a:alphaModFix/>
          </a:blip>
          <a:stretch>
            <a:fillRect/>
          </a:stretch>
        </p:blipFill>
        <p:spPr>
          <a:xfrm>
            <a:off x="189875" y="1327825"/>
            <a:ext cx="2939650" cy="1133675"/>
          </a:xfrm>
          <a:prstGeom prst="rect">
            <a:avLst/>
          </a:prstGeom>
          <a:noFill/>
          <a:ln>
            <a:noFill/>
          </a:ln>
        </p:spPr>
      </p:pic>
      <p:sp>
        <p:nvSpPr>
          <p:cNvPr id="333" name="Google Shape;333;p54"/>
          <p:cNvSpPr txBox="1"/>
          <p:nvPr/>
        </p:nvSpPr>
        <p:spPr>
          <a:xfrm>
            <a:off x="4031925" y="1501200"/>
            <a:ext cx="4972800" cy="1693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solidFill>
                  <a:schemeClr val="dk1"/>
                </a:solidFill>
              </a:rPr>
              <a:t>H</a:t>
            </a:r>
            <a:r>
              <a:rPr lang="en" sz="1600">
                <a:solidFill>
                  <a:schemeClr val="dk1"/>
                </a:solidFill>
              </a:rPr>
              <a:t>eader lines: # record information about the sample, the reference used and primary contigs in the reference.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SzPts val="1600"/>
              <a:buChar char="●"/>
            </a:pPr>
            <a:r>
              <a:rPr lang="en" sz="1700">
                <a:solidFill>
                  <a:srgbClr val="333333"/>
                </a:solidFill>
                <a:highlight>
                  <a:srgbClr val="FFFFFF"/>
                </a:highlight>
                <a:latin typeface="Helvetica Neue"/>
                <a:ea typeface="Helvetica Neue"/>
                <a:cs typeface="Helvetica Neue"/>
                <a:sym typeface="Helvetica Neue"/>
              </a:rPr>
              <a:t>E</a:t>
            </a:r>
            <a:r>
              <a:rPr lang="en" sz="1700">
                <a:solidFill>
                  <a:srgbClr val="333333"/>
                </a:solidFill>
                <a:highlight>
                  <a:srgbClr val="FFFFFF"/>
                </a:highlight>
                <a:latin typeface="Helvetica Neue"/>
                <a:ea typeface="Helvetica Neue"/>
                <a:cs typeface="Helvetica Neue"/>
                <a:sym typeface="Helvetica Neue"/>
              </a:rPr>
              <a:t>ach scATAC-seq fragment and the corresponding cell ID, one fragment per line.</a:t>
            </a:r>
            <a:endParaRPr sz="1700">
              <a:solidFill>
                <a:srgbClr val="333333"/>
              </a:solidFill>
              <a:highlight>
                <a:srgbClr val="FFFFFF"/>
              </a:highlight>
              <a:latin typeface="Helvetica Neue"/>
              <a:ea typeface="Helvetica Neue"/>
              <a:cs typeface="Helvetica Neue"/>
              <a:sym typeface="Helvetica Neue"/>
            </a:endParaRPr>
          </a:p>
        </p:txBody>
      </p:sp>
      <p:pic>
        <p:nvPicPr>
          <p:cNvPr id="334" name="Google Shape;334;p54"/>
          <p:cNvPicPr preferRelativeResize="0"/>
          <p:nvPr/>
        </p:nvPicPr>
        <p:blipFill>
          <a:blip r:embed="rId4">
            <a:alphaModFix/>
          </a:blip>
          <a:stretch>
            <a:fillRect/>
          </a:stretch>
        </p:blipFill>
        <p:spPr>
          <a:xfrm>
            <a:off x="260063" y="2468663"/>
            <a:ext cx="3394176" cy="9275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196075" y="146850"/>
            <a:ext cx="89478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000"/>
              <a:t>Different frameworks to process the fragments and perform the analyses downstream.</a:t>
            </a:r>
            <a:endParaRPr sz="3000"/>
          </a:p>
        </p:txBody>
      </p:sp>
      <p:sp>
        <p:nvSpPr>
          <p:cNvPr id="341" name="Google Shape;341;p55"/>
          <p:cNvSpPr txBox="1"/>
          <p:nvPr/>
        </p:nvSpPr>
        <p:spPr>
          <a:xfrm>
            <a:off x="0" y="1530575"/>
            <a:ext cx="8947800" cy="17238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rgbClr val="333333"/>
              </a:buClr>
              <a:buSzPts val="2000"/>
              <a:buFont typeface="Helvetica Neue"/>
              <a:buChar char="●"/>
            </a:pPr>
            <a:r>
              <a:rPr lang="en" sz="2000">
                <a:solidFill>
                  <a:srgbClr val="333333"/>
                </a:solidFill>
                <a:highlight>
                  <a:srgbClr val="FFFFFF"/>
                </a:highlight>
                <a:latin typeface="Helvetica Neue"/>
                <a:ea typeface="Helvetica Neue"/>
                <a:cs typeface="Helvetica Neue"/>
                <a:sym typeface="Helvetica Neue"/>
              </a:rPr>
              <a:t>SnapATAC -</a:t>
            </a:r>
            <a:r>
              <a:rPr lang="en" sz="2000" u="sng">
                <a:solidFill>
                  <a:schemeClr val="hlink"/>
                </a:solidFill>
                <a:highlight>
                  <a:srgbClr val="FFFFFF"/>
                </a:highlight>
                <a:latin typeface="Helvetica Neue"/>
                <a:ea typeface="Helvetica Neue"/>
                <a:cs typeface="Helvetica Neue"/>
                <a:sym typeface="Helvetica Neue"/>
                <a:hlinkClick r:id="rId3"/>
              </a:rPr>
              <a:t> Nature Comm 2021</a:t>
            </a:r>
            <a:r>
              <a:rPr lang="en" sz="2000">
                <a:solidFill>
                  <a:srgbClr val="333333"/>
                </a:solidFill>
                <a:highlight>
                  <a:srgbClr val="FFFFFF"/>
                </a:highlight>
                <a:latin typeface="Helvetica Neue"/>
                <a:ea typeface="Helvetica Neue"/>
                <a:cs typeface="Helvetica Neue"/>
                <a:sym typeface="Helvetica Neue"/>
              </a:rPr>
              <a:t> and SnapATAC2 - </a:t>
            </a:r>
            <a:r>
              <a:rPr lang="en" sz="2000" u="sng">
                <a:solidFill>
                  <a:schemeClr val="hlink"/>
                </a:solidFill>
                <a:highlight>
                  <a:srgbClr val="FFFFFF"/>
                </a:highlight>
                <a:latin typeface="Helvetica Neue"/>
                <a:ea typeface="Helvetica Neue"/>
                <a:cs typeface="Helvetica Neue"/>
                <a:sym typeface="Helvetica Neue"/>
                <a:hlinkClick r:id="rId4"/>
              </a:rPr>
              <a:t>Nature</a:t>
            </a:r>
            <a:r>
              <a:rPr lang="en" sz="2000" u="sng">
                <a:solidFill>
                  <a:schemeClr val="hlink"/>
                </a:solidFill>
                <a:highlight>
                  <a:srgbClr val="FFFFFF"/>
                </a:highlight>
                <a:latin typeface="Helvetica Neue"/>
                <a:ea typeface="Helvetica Neue"/>
                <a:cs typeface="Helvetica Neue"/>
                <a:sym typeface="Helvetica Neue"/>
                <a:hlinkClick r:id="rId5"/>
              </a:rPr>
              <a:t> Methods 2024</a:t>
            </a:r>
            <a:endParaRPr sz="2000">
              <a:solidFill>
                <a:srgbClr val="333333"/>
              </a:solidFill>
              <a:highlight>
                <a:srgbClr val="FFFFFF"/>
              </a:highlight>
              <a:latin typeface="Helvetica Neue"/>
              <a:ea typeface="Helvetica Neue"/>
              <a:cs typeface="Helvetica Neue"/>
              <a:sym typeface="Helvetica Neue"/>
            </a:endParaRPr>
          </a:p>
          <a:p>
            <a:pPr indent="-355600" lvl="0" marL="457200" rtl="0" algn="l">
              <a:lnSpc>
                <a:spcPct val="200000"/>
              </a:lnSpc>
              <a:spcBef>
                <a:spcPts val="0"/>
              </a:spcBef>
              <a:spcAft>
                <a:spcPts val="0"/>
              </a:spcAft>
              <a:buClr>
                <a:srgbClr val="333333"/>
              </a:buClr>
              <a:buSzPts val="2000"/>
              <a:buFont typeface="Helvetica Neue"/>
              <a:buChar char="●"/>
            </a:pPr>
            <a:r>
              <a:rPr lang="en" sz="2000" u="sng">
                <a:solidFill>
                  <a:schemeClr val="hlink"/>
                </a:solidFill>
                <a:highlight>
                  <a:srgbClr val="FFFFFF"/>
                </a:highlight>
                <a:hlinkClick r:id="rId6"/>
              </a:rPr>
              <a:t>Signac</a:t>
            </a:r>
            <a:r>
              <a:rPr lang="en" sz="2000">
                <a:solidFill>
                  <a:srgbClr val="333333"/>
                </a:solidFill>
                <a:highlight>
                  <a:srgbClr val="FFFFFF"/>
                </a:highlight>
              </a:rPr>
              <a:t> - extension of Seurat for the analysis of single-cell chromatin data</a:t>
            </a:r>
            <a:endParaRPr sz="2000">
              <a:solidFill>
                <a:srgbClr val="333333"/>
              </a:solidFill>
              <a:highlight>
                <a:srgbClr val="FFFFFF"/>
              </a:highlight>
            </a:endParaRPr>
          </a:p>
          <a:p>
            <a:pPr indent="-355600" lvl="0" marL="457200" rtl="0" algn="l">
              <a:lnSpc>
                <a:spcPct val="200000"/>
              </a:lnSpc>
              <a:spcBef>
                <a:spcPts val="0"/>
              </a:spcBef>
              <a:spcAft>
                <a:spcPts val="0"/>
              </a:spcAft>
              <a:buClr>
                <a:srgbClr val="333333"/>
              </a:buClr>
              <a:buSzPts val="2000"/>
              <a:buFont typeface="Helvetica Neue"/>
              <a:buChar char="●"/>
            </a:pPr>
            <a:r>
              <a:rPr lang="en" sz="2000" u="sng">
                <a:solidFill>
                  <a:schemeClr val="hlink"/>
                </a:solidFill>
                <a:highlight>
                  <a:srgbClr val="FFFFFF"/>
                </a:highlight>
                <a:latin typeface="Helvetica Neue"/>
                <a:ea typeface="Helvetica Neue"/>
                <a:cs typeface="Helvetica Neue"/>
                <a:sym typeface="Helvetica Neue"/>
                <a:hlinkClick r:id="rId7"/>
              </a:rPr>
              <a:t>ArchR</a:t>
            </a:r>
            <a:r>
              <a:rPr lang="en" sz="2000">
                <a:solidFill>
                  <a:srgbClr val="333333"/>
                </a:solidFill>
                <a:highlight>
                  <a:srgbClr val="FFFFFF"/>
                </a:highlight>
                <a:latin typeface="Helvetica Neue"/>
                <a:ea typeface="Helvetica Neue"/>
                <a:cs typeface="Helvetica Neue"/>
                <a:sym typeface="Helvetica Neue"/>
              </a:rPr>
              <a:t> - shown during this workshop [</a:t>
            </a:r>
            <a:r>
              <a:rPr lang="en" sz="2000" u="sng">
                <a:solidFill>
                  <a:schemeClr val="hlink"/>
                </a:solidFill>
                <a:highlight>
                  <a:srgbClr val="FFFFFF"/>
                </a:highlight>
                <a:latin typeface="Helvetica Neue"/>
                <a:ea typeface="Helvetica Neue"/>
                <a:cs typeface="Helvetica Neue"/>
                <a:sym typeface="Helvetica Neue"/>
                <a:hlinkClick r:id="rId8"/>
              </a:rPr>
              <a:t>paper</a:t>
            </a:r>
            <a:r>
              <a:rPr lang="en" sz="2000">
                <a:solidFill>
                  <a:srgbClr val="333333"/>
                </a:solidFill>
                <a:highlight>
                  <a:srgbClr val="FFFFFF"/>
                </a:highlight>
                <a:latin typeface="Helvetica Neue"/>
                <a:ea typeface="Helvetica Neue"/>
                <a:cs typeface="Helvetica Neue"/>
                <a:sym typeface="Helvetica Neue"/>
              </a:rPr>
              <a:t>]</a:t>
            </a:r>
            <a:endParaRPr sz="2000">
              <a:solidFill>
                <a:srgbClr val="333333"/>
              </a:solidFill>
              <a:highlight>
                <a:srgbClr val="FFFFFF"/>
              </a:highlight>
              <a:latin typeface="Helvetica Neue"/>
              <a:ea typeface="Helvetica Neue"/>
              <a:cs typeface="Helvetica Neue"/>
              <a:sym typeface="Helvetica Neue"/>
            </a:endParaRPr>
          </a:p>
        </p:txBody>
      </p:sp>
      <p:sp>
        <p:nvSpPr>
          <p:cNvPr id="342" name="Google Shape;342;p55"/>
          <p:cNvSpPr txBox="1"/>
          <p:nvPr/>
        </p:nvSpPr>
        <p:spPr>
          <a:xfrm>
            <a:off x="134450" y="3810000"/>
            <a:ext cx="89478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800">
                <a:solidFill>
                  <a:srgbClr val="2B3E51"/>
                </a:solidFill>
              </a:rPr>
              <a:t>In the following </a:t>
            </a:r>
            <a:r>
              <a:rPr lang="en" sz="1800">
                <a:solidFill>
                  <a:srgbClr val="2B3E51"/>
                </a:solidFill>
              </a:rPr>
              <a:t>slides</a:t>
            </a:r>
            <a:r>
              <a:rPr lang="en" sz="1800">
                <a:solidFill>
                  <a:srgbClr val="2B3E51"/>
                </a:solidFill>
              </a:rPr>
              <a:t>, we included the concepts and the corresponding </a:t>
            </a:r>
            <a:r>
              <a:rPr lang="en" sz="1800">
                <a:solidFill>
                  <a:srgbClr val="38761D"/>
                </a:solidFill>
              </a:rPr>
              <a:t>commands</a:t>
            </a:r>
            <a:r>
              <a:rPr lang="en" sz="1800">
                <a:solidFill>
                  <a:srgbClr val="38761D"/>
                </a:solidFill>
              </a:rPr>
              <a:t> from ArchR</a:t>
            </a:r>
            <a:endParaRPr sz="1800">
              <a:solidFill>
                <a:srgbClr val="38761D"/>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221450" y="1670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Tools - overview </a:t>
            </a:r>
            <a:endParaRPr/>
          </a:p>
        </p:txBody>
      </p:sp>
      <p:pic>
        <p:nvPicPr>
          <p:cNvPr id="348" name="Google Shape;348;p56"/>
          <p:cNvPicPr preferRelativeResize="0"/>
          <p:nvPr/>
        </p:nvPicPr>
        <p:blipFill>
          <a:blip r:embed="rId3">
            <a:alphaModFix/>
          </a:blip>
          <a:stretch>
            <a:fillRect/>
          </a:stretch>
        </p:blipFill>
        <p:spPr>
          <a:xfrm>
            <a:off x="0" y="558724"/>
            <a:ext cx="8002825" cy="2311075"/>
          </a:xfrm>
          <a:prstGeom prst="rect">
            <a:avLst/>
          </a:prstGeom>
          <a:noFill/>
          <a:ln>
            <a:noFill/>
          </a:ln>
        </p:spPr>
      </p:pic>
      <p:pic>
        <p:nvPicPr>
          <p:cNvPr id="349" name="Google Shape;349;p56"/>
          <p:cNvPicPr preferRelativeResize="0"/>
          <p:nvPr/>
        </p:nvPicPr>
        <p:blipFill>
          <a:blip r:embed="rId4">
            <a:alphaModFix/>
          </a:blip>
          <a:stretch>
            <a:fillRect/>
          </a:stretch>
        </p:blipFill>
        <p:spPr>
          <a:xfrm>
            <a:off x="4696775" y="2926075"/>
            <a:ext cx="4294826" cy="1975099"/>
          </a:xfrm>
          <a:prstGeom prst="rect">
            <a:avLst/>
          </a:prstGeom>
          <a:noFill/>
          <a:ln>
            <a:noFill/>
          </a:ln>
        </p:spPr>
      </p:pic>
      <p:pic>
        <p:nvPicPr>
          <p:cNvPr id="350" name="Google Shape;350;p56"/>
          <p:cNvPicPr preferRelativeResize="0"/>
          <p:nvPr/>
        </p:nvPicPr>
        <p:blipFill>
          <a:blip r:embed="rId5">
            <a:alphaModFix/>
          </a:blip>
          <a:stretch>
            <a:fillRect/>
          </a:stretch>
        </p:blipFill>
        <p:spPr>
          <a:xfrm>
            <a:off x="298150" y="2918650"/>
            <a:ext cx="1621795" cy="2224850"/>
          </a:xfrm>
          <a:prstGeom prst="rect">
            <a:avLst/>
          </a:prstGeom>
          <a:noFill/>
          <a:ln>
            <a:noFill/>
          </a:ln>
        </p:spPr>
      </p:pic>
      <p:sp>
        <p:nvSpPr>
          <p:cNvPr id="351" name="Google Shape;351;p56"/>
          <p:cNvSpPr txBox="1"/>
          <p:nvPr/>
        </p:nvSpPr>
        <p:spPr>
          <a:xfrm>
            <a:off x="4063800" y="2946550"/>
            <a:ext cx="1473600" cy="18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Python</a:t>
            </a:r>
            <a:endParaRPr i="1"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Python</a:t>
            </a:r>
            <a:endParaRPr i="1"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002B42"/>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0"/>
          <p:cNvSpPr txBox="1"/>
          <p:nvPr>
            <p:ph type="title"/>
          </p:nvPr>
        </p:nvSpPr>
        <p:spPr>
          <a:xfrm>
            <a:off x="246300" y="67225"/>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Introductions</a:t>
            </a:r>
            <a:endParaRPr sz="3700"/>
          </a:p>
        </p:txBody>
      </p:sp>
      <p:sp>
        <p:nvSpPr>
          <p:cNvPr id="121" name="Google Shape;121;p30"/>
          <p:cNvSpPr txBox="1"/>
          <p:nvPr/>
        </p:nvSpPr>
        <p:spPr>
          <a:xfrm>
            <a:off x="103825" y="804025"/>
            <a:ext cx="9277500" cy="36576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en" sz="2400">
                <a:solidFill>
                  <a:schemeClr val="dk2"/>
                </a:solidFill>
              </a:rPr>
              <a:t>Reuben Thomas</a:t>
            </a:r>
            <a:endParaRPr sz="2400">
              <a:solidFill>
                <a:schemeClr val="dk2"/>
              </a:solidFill>
            </a:endParaRPr>
          </a:p>
          <a:p>
            <a:pPr indent="0" lvl="0" marL="457200" rtl="0" algn="l">
              <a:lnSpc>
                <a:spcPct val="90000"/>
              </a:lnSpc>
              <a:spcBef>
                <a:spcPts val="1000"/>
              </a:spcBef>
              <a:spcAft>
                <a:spcPts val="0"/>
              </a:spcAft>
              <a:buNone/>
            </a:pPr>
            <a:r>
              <a:rPr lang="en" sz="1300">
                <a:solidFill>
                  <a:schemeClr val="dk2"/>
                </a:solidFill>
              </a:rPr>
              <a:t>Associate Core Director</a:t>
            </a:r>
            <a:endParaRPr sz="1300">
              <a:solidFill>
                <a:schemeClr val="dk2"/>
              </a:solidFill>
            </a:endParaRPr>
          </a:p>
          <a:p>
            <a:pPr indent="0" lvl="0" marL="457200" rtl="0" algn="l">
              <a:lnSpc>
                <a:spcPct val="90000"/>
              </a:lnSpc>
              <a:spcBef>
                <a:spcPts val="1000"/>
              </a:spcBef>
              <a:spcAft>
                <a:spcPts val="0"/>
              </a:spcAft>
              <a:buNone/>
            </a:pPr>
            <a:r>
              <a:t/>
            </a:r>
            <a:endParaRPr sz="100">
              <a:solidFill>
                <a:schemeClr val="dk2"/>
              </a:solidFill>
            </a:endParaRPr>
          </a:p>
          <a:p>
            <a:pPr indent="0" lvl="0" marL="457200" rtl="0" algn="l">
              <a:lnSpc>
                <a:spcPct val="90000"/>
              </a:lnSpc>
              <a:spcBef>
                <a:spcPts val="1000"/>
              </a:spcBef>
              <a:spcAft>
                <a:spcPts val="0"/>
              </a:spcAft>
              <a:buNone/>
            </a:pPr>
            <a:r>
              <a:rPr lang="en" sz="2400">
                <a:solidFill>
                  <a:schemeClr val="dk2"/>
                </a:solidFill>
              </a:rPr>
              <a:t>Michela Traglia</a:t>
            </a:r>
            <a:endParaRPr sz="2400">
              <a:solidFill>
                <a:schemeClr val="dk2"/>
              </a:solidFill>
            </a:endParaRPr>
          </a:p>
          <a:p>
            <a:pPr indent="0" lvl="0" marL="457200" rtl="0" algn="l">
              <a:lnSpc>
                <a:spcPct val="90000"/>
              </a:lnSpc>
              <a:spcBef>
                <a:spcPts val="1000"/>
              </a:spcBef>
              <a:spcAft>
                <a:spcPts val="0"/>
              </a:spcAft>
              <a:buNone/>
            </a:pPr>
            <a:r>
              <a:rPr lang="en" sz="1300">
                <a:solidFill>
                  <a:schemeClr val="dk2"/>
                </a:solidFill>
              </a:rPr>
              <a:t>Senior </a:t>
            </a:r>
            <a:r>
              <a:rPr lang="en" sz="1300">
                <a:solidFill>
                  <a:schemeClr val="dk2"/>
                </a:solidFill>
              </a:rPr>
              <a:t>Statistician</a:t>
            </a:r>
            <a:endParaRPr sz="1300">
              <a:solidFill>
                <a:schemeClr val="dk2"/>
              </a:solidFill>
            </a:endParaRPr>
          </a:p>
          <a:p>
            <a:pPr indent="0" lvl="0" marL="457200" rtl="0" algn="l">
              <a:lnSpc>
                <a:spcPct val="90000"/>
              </a:lnSpc>
              <a:spcBef>
                <a:spcPts val="1000"/>
              </a:spcBef>
              <a:spcAft>
                <a:spcPts val="0"/>
              </a:spcAft>
              <a:buNone/>
            </a:pPr>
            <a:r>
              <a:t/>
            </a:r>
            <a:endParaRPr sz="100">
              <a:solidFill>
                <a:schemeClr val="dk2"/>
              </a:solidFill>
            </a:endParaRPr>
          </a:p>
          <a:p>
            <a:pPr indent="0" lvl="0" marL="457200" rtl="0" algn="l">
              <a:lnSpc>
                <a:spcPct val="90000"/>
              </a:lnSpc>
              <a:spcBef>
                <a:spcPts val="1000"/>
              </a:spcBef>
              <a:spcAft>
                <a:spcPts val="0"/>
              </a:spcAft>
              <a:buNone/>
            </a:pPr>
            <a:r>
              <a:rPr lang="en" sz="2400">
                <a:solidFill>
                  <a:schemeClr val="dk2"/>
                </a:solidFill>
              </a:rPr>
              <a:t>Ayushi Agrawal</a:t>
            </a:r>
            <a:endParaRPr sz="2400">
              <a:solidFill>
                <a:schemeClr val="dk2"/>
              </a:solidFill>
            </a:endParaRPr>
          </a:p>
          <a:p>
            <a:pPr indent="0" lvl="0" marL="457200" rtl="0" algn="l">
              <a:lnSpc>
                <a:spcPct val="90000"/>
              </a:lnSpc>
              <a:spcBef>
                <a:spcPts val="1000"/>
              </a:spcBef>
              <a:spcAft>
                <a:spcPts val="0"/>
              </a:spcAft>
              <a:buNone/>
            </a:pPr>
            <a:r>
              <a:rPr lang="en" sz="1300">
                <a:solidFill>
                  <a:schemeClr val="dk2"/>
                </a:solidFill>
              </a:rPr>
              <a:t>Bioinformatician III</a:t>
            </a:r>
            <a:endParaRPr sz="1300">
              <a:solidFill>
                <a:schemeClr val="dk2"/>
              </a:solidFill>
            </a:endParaRPr>
          </a:p>
          <a:p>
            <a:pPr indent="0" lvl="0" marL="457200" rtl="0" algn="l">
              <a:lnSpc>
                <a:spcPct val="115000"/>
              </a:lnSpc>
              <a:spcBef>
                <a:spcPts val="1000"/>
              </a:spcBef>
              <a:spcAft>
                <a:spcPts val="0"/>
              </a:spcAft>
              <a:buClr>
                <a:schemeClr val="dk1"/>
              </a:buClr>
              <a:buSzPts val="1100"/>
              <a:buFont typeface="Arial"/>
              <a:buNone/>
            </a:pPr>
            <a:r>
              <a:t/>
            </a:r>
            <a:endParaRPr sz="1300">
              <a:solidFill>
                <a:schemeClr val="dk2"/>
              </a:solidFill>
            </a:endParaRPr>
          </a:p>
          <a:p>
            <a:pPr indent="0" lvl="0" marL="0" rtl="0" algn="l">
              <a:lnSpc>
                <a:spcPct val="90000"/>
              </a:lnSpc>
              <a:spcBef>
                <a:spcPts val="1000"/>
              </a:spcBef>
              <a:spcAft>
                <a:spcPts val="0"/>
              </a:spcAft>
              <a:buClr>
                <a:schemeClr val="dk1"/>
              </a:buClr>
              <a:buSzPts val="1100"/>
              <a:buFont typeface="Arial"/>
              <a:buNone/>
            </a:pPr>
            <a:r>
              <a:t/>
            </a:r>
            <a:endParaRPr sz="1300">
              <a:solidFill>
                <a:schemeClr val="dk2"/>
              </a:solidFill>
            </a:endParaRPr>
          </a:p>
          <a:p>
            <a:pPr indent="0" lvl="0" marL="0" rtl="0" algn="l">
              <a:lnSpc>
                <a:spcPct val="90000"/>
              </a:lnSpc>
              <a:spcBef>
                <a:spcPts val="1000"/>
              </a:spcBef>
              <a:spcAft>
                <a:spcPts val="0"/>
              </a:spcAft>
              <a:buNone/>
            </a:pPr>
            <a:r>
              <a:t/>
            </a:r>
            <a:endParaRPr sz="13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7"/>
          <p:cNvSpPr txBox="1"/>
          <p:nvPr/>
        </p:nvSpPr>
        <p:spPr>
          <a:xfrm>
            <a:off x="180975" y="3478050"/>
            <a:ext cx="88677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400">
                <a:solidFill>
                  <a:srgbClr val="2B3E51"/>
                </a:solidFill>
              </a:rPr>
              <a:t>4. </a:t>
            </a:r>
            <a:r>
              <a:rPr lang="en" sz="3400">
                <a:solidFill>
                  <a:srgbClr val="2B3E51"/>
                </a:solidFill>
              </a:rPr>
              <a:t>Pre-processing and cell QC </a:t>
            </a:r>
            <a:endParaRPr sz="4100">
              <a:solidFill>
                <a:srgbClr val="2B3E51"/>
              </a:solidFill>
            </a:endParaRPr>
          </a:p>
        </p:txBody>
      </p:sp>
      <p:sp>
        <p:nvSpPr>
          <p:cNvPr id="358" name="Google Shape;358;p57"/>
          <p:cNvSpPr txBox="1"/>
          <p:nvPr/>
        </p:nvSpPr>
        <p:spPr>
          <a:xfrm>
            <a:off x="266700" y="4035300"/>
            <a:ext cx="7886700" cy="11082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2000">
                <a:solidFill>
                  <a:srgbClr val="007020"/>
                </a:solidFill>
                <a:highlight>
                  <a:srgbClr val="F7F7F7"/>
                </a:highlight>
                <a:latin typeface="Courier New"/>
                <a:ea typeface="Courier New"/>
                <a:cs typeface="Courier New"/>
                <a:sym typeface="Courier New"/>
              </a:rPr>
              <a:t>ArchRProject</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createArrowFiles</a:t>
            </a:r>
            <a:r>
              <a:rPr lang="en" sz="2000">
                <a:solidFill>
                  <a:srgbClr val="333333"/>
                </a:solidFill>
                <a:highlight>
                  <a:srgbClr val="F7F7F7"/>
                </a:highlight>
                <a:latin typeface="Courier New"/>
                <a:ea typeface="Courier New"/>
                <a:cs typeface="Courier New"/>
                <a:sym typeface="Courier New"/>
              </a:rPr>
              <a:t>()</a:t>
            </a:r>
            <a:r>
              <a:rPr lang="en" sz="1050">
                <a:solidFill>
                  <a:srgbClr val="333333"/>
                </a:solidFill>
                <a:highlight>
                  <a:srgbClr val="F8F8F8"/>
                </a:highlight>
                <a:latin typeface="Courier New"/>
                <a:ea typeface="Courier New"/>
                <a:cs typeface="Courier New"/>
                <a:sym typeface="Courier New"/>
              </a:rPr>
              <a:t>(</a:t>
            </a:r>
            <a:endParaRPr sz="1050">
              <a:solidFill>
                <a:srgbClr val="333333"/>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addDoubletScores</a:t>
            </a:r>
            <a:r>
              <a:rPr lang="en" sz="2000">
                <a:solidFill>
                  <a:srgbClr val="333333"/>
                </a:solidFill>
                <a:highlight>
                  <a:srgbClr val="F7F7F7"/>
                </a:highlight>
                <a:latin typeface="Courier New"/>
                <a:ea typeface="Courier New"/>
                <a:cs typeface="Courier New"/>
                <a:sym typeface="Courier New"/>
              </a:rPr>
              <a:t>(</a:t>
            </a:r>
            <a:r>
              <a:rPr lang="en" sz="2000">
                <a:solidFill>
                  <a:srgbClr val="333333"/>
                </a:solidFill>
                <a:highlight>
                  <a:srgbClr val="F7F7F7"/>
                </a:highlight>
                <a:latin typeface="Courier New"/>
                <a:ea typeface="Courier New"/>
                <a:cs typeface="Courier New"/>
                <a:sym typeface="Courier New"/>
              </a:rPr>
              <a:t>);</a:t>
            </a:r>
            <a:r>
              <a:rPr b="1" lang="en" sz="2000">
                <a:solidFill>
                  <a:srgbClr val="007020"/>
                </a:solidFill>
                <a:highlight>
                  <a:srgbClr val="F7F7F7"/>
                </a:highlight>
                <a:latin typeface="Courier New"/>
                <a:ea typeface="Courier New"/>
                <a:cs typeface="Courier New"/>
                <a:sym typeface="Courier New"/>
              </a:rPr>
              <a:t>filterDoublets</a:t>
            </a:r>
            <a:r>
              <a:rPr lang="en" sz="2000">
                <a:solidFill>
                  <a:srgbClr val="333333"/>
                </a:solidFill>
                <a:highlight>
                  <a:srgbClr val="F7F7F7"/>
                </a:highlight>
                <a:latin typeface="Courier New"/>
                <a:ea typeface="Courier New"/>
                <a:cs typeface="Courier New"/>
                <a:sym typeface="Courier New"/>
              </a:rPr>
              <a:t>()</a:t>
            </a:r>
            <a:r>
              <a:rPr lang="en" sz="2000">
                <a:solidFill>
                  <a:srgbClr val="333333"/>
                </a:solidFill>
                <a:highlight>
                  <a:srgbClr val="F7F7F7"/>
                </a:highlight>
                <a:latin typeface="Courier New"/>
                <a:ea typeface="Courier New"/>
                <a:cs typeface="Courier New"/>
                <a:sym typeface="Courier New"/>
              </a:rPr>
              <a:t> </a:t>
            </a:r>
            <a:endParaRPr sz="2000">
              <a:solidFill>
                <a:srgbClr val="333333"/>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 sz="2000">
                <a:solidFill>
                  <a:srgbClr val="007020"/>
                </a:solidFill>
                <a:highlight>
                  <a:srgbClr val="F7F7F7"/>
                </a:highlight>
                <a:latin typeface="Courier New"/>
                <a:ea typeface="Courier New"/>
                <a:cs typeface="Courier New"/>
                <a:sym typeface="Courier New"/>
              </a:rPr>
              <a:t>plotGroups</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plotFragmentSizes</a:t>
            </a:r>
            <a:r>
              <a:rPr lang="en" sz="2000">
                <a:solidFill>
                  <a:srgbClr val="333333"/>
                </a:solidFill>
                <a:highlight>
                  <a:srgbClr val="F7F7F7"/>
                </a:highlight>
                <a:latin typeface="Courier New"/>
                <a:ea typeface="Courier New"/>
                <a:cs typeface="Courier New"/>
                <a:sym typeface="Courier New"/>
              </a:rPr>
              <a:t>()</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58"/>
          <p:cNvGrpSpPr/>
          <p:nvPr/>
        </p:nvGrpSpPr>
        <p:grpSpPr>
          <a:xfrm>
            <a:off x="53250" y="617800"/>
            <a:ext cx="8839200" cy="1953950"/>
            <a:chOff x="152400" y="1046500"/>
            <a:chExt cx="8839200" cy="1953950"/>
          </a:xfrm>
        </p:grpSpPr>
        <p:pic>
          <p:nvPicPr>
            <p:cNvPr id="365" name="Google Shape;365;p58"/>
            <p:cNvPicPr preferRelativeResize="0"/>
            <p:nvPr/>
          </p:nvPicPr>
          <p:blipFill>
            <a:blip r:embed="rId3">
              <a:alphaModFix/>
            </a:blip>
            <a:stretch>
              <a:fillRect/>
            </a:stretch>
          </p:blipFill>
          <p:spPr>
            <a:xfrm>
              <a:off x="152400" y="1046500"/>
              <a:ext cx="8839200" cy="1939636"/>
            </a:xfrm>
            <a:prstGeom prst="rect">
              <a:avLst/>
            </a:prstGeom>
            <a:noFill/>
            <a:ln>
              <a:noFill/>
            </a:ln>
          </p:spPr>
        </p:pic>
        <p:sp>
          <p:nvSpPr>
            <p:cNvPr id="366" name="Google Shape;366;p58"/>
            <p:cNvSpPr/>
            <p:nvPr/>
          </p:nvSpPr>
          <p:spPr>
            <a:xfrm>
              <a:off x="439075" y="1306775"/>
              <a:ext cx="2352300" cy="42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8"/>
            <p:cNvSpPr/>
            <p:nvPr/>
          </p:nvSpPr>
          <p:spPr>
            <a:xfrm>
              <a:off x="6378300" y="2571750"/>
              <a:ext cx="2352300" cy="42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58"/>
          <p:cNvSpPr txBox="1"/>
          <p:nvPr>
            <p:ph type="title"/>
          </p:nvPr>
        </p:nvSpPr>
        <p:spPr>
          <a:xfrm>
            <a:off x="215100" y="157300"/>
            <a:ext cx="85155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Fragments position need to be adjusted for 9bp -&gt; insertions</a:t>
            </a:r>
            <a:endParaRPr/>
          </a:p>
        </p:txBody>
      </p:sp>
      <p:sp>
        <p:nvSpPr>
          <p:cNvPr id="369" name="Google Shape;369;p58"/>
          <p:cNvSpPr txBox="1"/>
          <p:nvPr/>
        </p:nvSpPr>
        <p:spPr>
          <a:xfrm>
            <a:off x="26550" y="2453675"/>
            <a:ext cx="9090900" cy="21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33333"/>
                </a:solidFill>
                <a:latin typeface="Helvetica Neue"/>
                <a:ea typeface="Helvetica Neue"/>
                <a:cs typeface="Helvetica Neue"/>
                <a:sym typeface="Helvetica Neue"/>
              </a:rPr>
              <a:t>In ArchR for rapid access, </a:t>
            </a:r>
            <a:r>
              <a:rPr b="1" lang="en" sz="1600">
                <a:solidFill>
                  <a:srgbClr val="333333"/>
                </a:solidFill>
                <a:latin typeface="Helvetica Neue"/>
                <a:ea typeface="Helvetica Neue"/>
                <a:cs typeface="Helvetica Neue"/>
                <a:sym typeface="Helvetica Neue"/>
              </a:rPr>
              <a:t>fragment files</a:t>
            </a:r>
            <a:r>
              <a:rPr lang="en" sz="1600">
                <a:solidFill>
                  <a:srgbClr val="333333"/>
                </a:solidFill>
                <a:latin typeface="Helvetica Neue"/>
                <a:ea typeface="Helvetica Neue"/>
                <a:cs typeface="Helvetica Neue"/>
                <a:sym typeface="Helvetica Neue"/>
              </a:rPr>
              <a:t> chunked and</a:t>
            </a:r>
            <a:endParaRPr sz="1600">
              <a:solidFill>
                <a:srgbClr val="33333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600">
                <a:solidFill>
                  <a:srgbClr val="333333"/>
                </a:solidFill>
                <a:latin typeface="Helvetica Neue"/>
                <a:ea typeface="Helvetica Neue"/>
                <a:cs typeface="Helvetica Neue"/>
                <a:sym typeface="Helvetica Neue"/>
              </a:rPr>
              <a:t>converted to a compressed temporary HDF5-formatted </a:t>
            </a:r>
            <a:endParaRPr sz="1600">
              <a:solidFill>
                <a:srgbClr val="33333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600">
                <a:solidFill>
                  <a:srgbClr val="333333"/>
                </a:solidFill>
                <a:latin typeface="Helvetica Neue"/>
                <a:ea typeface="Helvetica Neue"/>
                <a:cs typeface="Helvetica Neue"/>
                <a:sym typeface="Helvetica Neue"/>
              </a:rPr>
              <a:t>file including:</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Chromosome</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offset-adjusted chromosome start position</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offset-adjusted chromosome end position</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Cellular barcode ID. </a:t>
            </a:r>
            <a:endParaRPr sz="1900">
              <a:solidFill>
                <a:srgbClr val="333333"/>
              </a:solidFill>
              <a:latin typeface="Helvetica Neue"/>
              <a:ea typeface="Helvetica Neue"/>
              <a:cs typeface="Helvetica Neue"/>
              <a:sym typeface="Helvetica Neue"/>
            </a:endParaRPr>
          </a:p>
        </p:txBody>
      </p:sp>
      <p:sp>
        <p:nvSpPr>
          <p:cNvPr id="370" name="Google Shape;370;p58"/>
          <p:cNvSpPr txBox="1"/>
          <p:nvPr/>
        </p:nvSpPr>
        <p:spPr>
          <a:xfrm>
            <a:off x="94050" y="4544250"/>
            <a:ext cx="875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333333"/>
                </a:solidFill>
                <a:highlight>
                  <a:srgbClr val="FFFFFF"/>
                </a:highlight>
                <a:latin typeface="Helvetica Neue"/>
                <a:ea typeface="Helvetica Neue"/>
                <a:cs typeface="Helvetica Neue"/>
                <a:sym typeface="Helvetica Neue"/>
              </a:rPr>
              <a:t>insertions</a:t>
            </a:r>
            <a:r>
              <a:rPr lang="en" sz="1600">
                <a:solidFill>
                  <a:srgbClr val="333333"/>
                </a:solidFill>
                <a:highlight>
                  <a:srgbClr val="FFFFFF"/>
                </a:highlight>
                <a:latin typeface="Helvetica Neue"/>
                <a:ea typeface="Helvetica Neue"/>
                <a:cs typeface="Helvetica Neue"/>
                <a:sym typeface="Helvetica Neue"/>
              </a:rPr>
              <a:t>-&gt;</a:t>
            </a:r>
            <a:r>
              <a:rPr lang="en" sz="1600">
                <a:solidFill>
                  <a:srgbClr val="333333"/>
                </a:solidFill>
                <a:highlight>
                  <a:srgbClr val="FFFFFF"/>
                </a:highlight>
                <a:latin typeface="Helvetica Neue"/>
                <a:ea typeface="Helvetica Neue"/>
                <a:cs typeface="Helvetica Neue"/>
                <a:sym typeface="Helvetica Neue"/>
              </a:rPr>
              <a:t> the offset-adjusted single-base position at the very center of an accessible site.</a:t>
            </a:r>
            <a:endParaRPr sz="1600"/>
          </a:p>
        </p:txBody>
      </p:sp>
      <p:sp>
        <p:nvSpPr>
          <p:cNvPr id="371" name="Google Shape;371;p58"/>
          <p:cNvSpPr txBox="1"/>
          <p:nvPr/>
        </p:nvSpPr>
        <p:spPr>
          <a:xfrm>
            <a:off x="5216100" y="1965325"/>
            <a:ext cx="392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A3069"/>
                </a:solidFill>
                <a:highlight>
                  <a:srgbClr val="FFFFFF"/>
                </a:highlight>
                <a:latin typeface="Courier New"/>
                <a:ea typeface="Courier New"/>
                <a:cs typeface="Courier New"/>
                <a:sym typeface="Courier New"/>
              </a:rPr>
              <a:t>atac_fragments.tsv.gz</a:t>
            </a:r>
            <a:endParaRPr b="1" sz="2300"/>
          </a:p>
        </p:txBody>
      </p:sp>
      <p:pic>
        <p:nvPicPr>
          <p:cNvPr id="372" name="Google Shape;372;p58"/>
          <p:cNvPicPr preferRelativeResize="0"/>
          <p:nvPr/>
        </p:nvPicPr>
        <p:blipFill>
          <a:blip r:embed="rId4">
            <a:alphaModFix/>
          </a:blip>
          <a:stretch>
            <a:fillRect/>
          </a:stretch>
        </p:blipFill>
        <p:spPr>
          <a:xfrm>
            <a:off x="5301950" y="2347575"/>
            <a:ext cx="2939650" cy="1133675"/>
          </a:xfrm>
          <a:prstGeom prst="rect">
            <a:avLst/>
          </a:prstGeom>
          <a:noFill/>
          <a:ln>
            <a:noFill/>
          </a:ln>
        </p:spPr>
      </p:pic>
      <p:pic>
        <p:nvPicPr>
          <p:cNvPr id="373" name="Google Shape;373;p58"/>
          <p:cNvPicPr preferRelativeResize="0"/>
          <p:nvPr/>
        </p:nvPicPr>
        <p:blipFill>
          <a:blip r:embed="rId5">
            <a:alphaModFix/>
          </a:blip>
          <a:stretch>
            <a:fillRect/>
          </a:stretch>
        </p:blipFill>
        <p:spPr>
          <a:xfrm>
            <a:off x="5372138" y="3488413"/>
            <a:ext cx="3394176" cy="9275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9"/>
          <p:cNvSpPr txBox="1"/>
          <p:nvPr>
            <p:ph type="title"/>
          </p:nvPr>
        </p:nvSpPr>
        <p:spPr>
          <a:xfrm>
            <a:off x="196075" y="146850"/>
            <a:ext cx="85155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Sparsity of data issue</a:t>
            </a:r>
            <a:endParaRPr/>
          </a:p>
        </p:txBody>
      </p:sp>
      <p:sp>
        <p:nvSpPr>
          <p:cNvPr id="380" name="Google Shape;380;p59"/>
          <p:cNvSpPr txBox="1"/>
          <p:nvPr/>
        </p:nvSpPr>
        <p:spPr>
          <a:xfrm>
            <a:off x="196050" y="944725"/>
            <a:ext cx="87519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Transposition is rare. </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Majority of accessible regions are not transposed -&gt; many loci having 0 accessible alleles.</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1= accessible; 0=???</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0 in scATAC-seq could mean “not-accessible” </a:t>
            </a:r>
            <a:r>
              <a:rPr b="1" lang="en" sz="1900">
                <a:solidFill>
                  <a:srgbClr val="333333"/>
                </a:solidFill>
                <a:highlight>
                  <a:schemeClr val="lt1"/>
                </a:highlight>
                <a:latin typeface="Helvetica Neue"/>
                <a:ea typeface="Helvetica Neue"/>
                <a:cs typeface="Helvetica Neue"/>
                <a:sym typeface="Helvetica Neue"/>
              </a:rPr>
              <a:t>or </a:t>
            </a:r>
            <a:r>
              <a:rPr lang="en" sz="1900">
                <a:solidFill>
                  <a:srgbClr val="333333"/>
                </a:solidFill>
                <a:highlight>
                  <a:schemeClr val="lt1"/>
                </a:highlight>
                <a:latin typeface="Helvetica Neue"/>
                <a:ea typeface="Helvetica Neue"/>
                <a:cs typeface="Helvetica Neue"/>
                <a:sym typeface="Helvetica Neue"/>
              </a:rPr>
              <a:t>“not sampled”</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Binarized scATAC-seq data matrix mostly 0s.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209550" y="126475"/>
            <a:ext cx="86829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Input </a:t>
            </a:r>
            <a:r>
              <a:rPr lang="en"/>
              <a:t>for analyses downstream</a:t>
            </a:r>
            <a:endParaRPr/>
          </a:p>
        </p:txBody>
      </p:sp>
      <p:sp>
        <p:nvSpPr>
          <p:cNvPr id="386" name="Google Shape;386;p60"/>
          <p:cNvSpPr txBox="1"/>
          <p:nvPr>
            <p:ph idx="2" type="body"/>
          </p:nvPr>
        </p:nvSpPr>
        <p:spPr>
          <a:xfrm>
            <a:off x="0" y="696575"/>
            <a:ext cx="8682900" cy="3263400"/>
          </a:xfrm>
          <a:prstGeom prst="rect">
            <a:avLst/>
          </a:prstGeom>
        </p:spPr>
        <p:txBody>
          <a:bodyPr anchorCtr="0" anchor="t" bIns="0" lIns="0" spcFirstLastPara="1" rIns="0" wrap="square" tIns="0">
            <a:noAutofit/>
          </a:bodyPr>
          <a:lstStyle/>
          <a:p>
            <a:pPr indent="-304800" lvl="0" marL="457200" rtl="0" algn="l">
              <a:lnSpc>
                <a:spcPct val="150000"/>
              </a:lnSpc>
              <a:spcBef>
                <a:spcPts val="800"/>
              </a:spcBef>
              <a:spcAft>
                <a:spcPts val="0"/>
              </a:spcAft>
              <a:buSzPts val="1200"/>
              <a:buChar char="•"/>
            </a:pPr>
            <a:r>
              <a:rPr b="1" lang="en" sz="1900"/>
              <a:t>Count matrix on a set of peaks</a:t>
            </a:r>
            <a:r>
              <a:rPr lang="en" sz="1900"/>
              <a:t> (Signac - Stuart lab)</a:t>
            </a:r>
            <a:endParaRPr sz="1900"/>
          </a:p>
          <a:p>
            <a:pPr indent="-292100" lvl="1" marL="914400" rtl="0" algn="l">
              <a:lnSpc>
                <a:spcPct val="150000"/>
              </a:lnSpc>
              <a:spcBef>
                <a:spcPts val="0"/>
              </a:spcBef>
              <a:spcAft>
                <a:spcPts val="0"/>
              </a:spcAft>
              <a:buSzPts val="1000"/>
              <a:buChar char="•"/>
            </a:pPr>
            <a:r>
              <a:rPr lang="en" sz="1600"/>
              <a:t>Bulking cells to call peak -&gt; no rare cells peaks</a:t>
            </a:r>
            <a:endParaRPr sz="1600"/>
          </a:p>
          <a:p>
            <a:pPr indent="0" lvl="0" marL="914400" rtl="0" algn="l">
              <a:lnSpc>
                <a:spcPct val="150000"/>
              </a:lnSpc>
              <a:spcBef>
                <a:spcPts val="800"/>
              </a:spcBef>
              <a:spcAft>
                <a:spcPts val="0"/>
              </a:spcAft>
              <a:buNone/>
            </a:pPr>
            <a:r>
              <a:t/>
            </a:r>
            <a:endParaRPr sz="600"/>
          </a:p>
          <a:p>
            <a:pPr indent="-304800" lvl="0" marL="457200" rtl="0" algn="l">
              <a:lnSpc>
                <a:spcPct val="150000"/>
              </a:lnSpc>
              <a:spcBef>
                <a:spcPts val="800"/>
              </a:spcBef>
              <a:spcAft>
                <a:spcPts val="0"/>
              </a:spcAft>
              <a:buSzPts val="1200"/>
              <a:buChar char="•"/>
            </a:pPr>
            <a:r>
              <a:rPr b="1" lang="en" sz="1900"/>
              <a:t>Genome-wide tiles</a:t>
            </a:r>
            <a:r>
              <a:rPr lang="en" sz="1900"/>
              <a:t> (SnapATAC, SnapATAC2 and </a:t>
            </a:r>
            <a:r>
              <a:rPr b="1" lang="en" sz="1900"/>
              <a:t>ArchR</a:t>
            </a:r>
            <a:r>
              <a:rPr lang="en" sz="1900"/>
              <a:t>)</a:t>
            </a:r>
            <a:endParaRPr sz="1900"/>
          </a:p>
          <a:p>
            <a:pPr indent="-292100" lvl="1" marL="914400" rtl="0" algn="l">
              <a:lnSpc>
                <a:spcPct val="150000"/>
              </a:lnSpc>
              <a:spcBef>
                <a:spcPts val="0"/>
              </a:spcBef>
              <a:spcAft>
                <a:spcPts val="0"/>
              </a:spcAft>
              <a:buSzPts val="1000"/>
              <a:buChar char="•"/>
            </a:pPr>
            <a:r>
              <a:rPr lang="en" sz="1600"/>
              <a:t>5kb - SnapATAC</a:t>
            </a:r>
            <a:endParaRPr sz="1600"/>
          </a:p>
          <a:p>
            <a:pPr indent="-292100" lvl="1" marL="914400" rtl="0" algn="l">
              <a:lnSpc>
                <a:spcPct val="150000"/>
              </a:lnSpc>
              <a:spcBef>
                <a:spcPts val="0"/>
              </a:spcBef>
              <a:spcAft>
                <a:spcPts val="0"/>
              </a:spcAft>
              <a:buSzPts val="1000"/>
              <a:buChar char="•"/>
            </a:pPr>
            <a:r>
              <a:rPr lang="en" sz="1600"/>
              <a:t>Accessibility regions are long bp &lt;&lt; 5kb</a:t>
            </a:r>
            <a:endParaRPr sz="1600"/>
          </a:p>
          <a:p>
            <a:pPr indent="-292100" lvl="1" marL="914400" rtl="0" algn="l">
              <a:lnSpc>
                <a:spcPct val="150000"/>
              </a:lnSpc>
              <a:spcBef>
                <a:spcPts val="0"/>
              </a:spcBef>
              <a:spcAft>
                <a:spcPts val="0"/>
              </a:spcAft>
              <a:buSzPts val="1000"/>
              <a:buChar char="•"/>
            </a:pPr>
            <a:r>
              <a:rPr lang="en" sz="1600"/>
              <a:t>ArchR + SnapATAC2 implement </a:t>
            </a:r>
            <a:r>
              <a:rPr b="1" lang="en" sz="1600"/>
              <a:t>insertion counts</a:t>
            </a:r>
            <a:r>
              <a:rPr lang="en" sz="1600"/>
              <a:t> across </a:t>
            </a:r>
            <a:r>
              <a:rPr b="1" lang="en" sz="1600"/>
              <a:t>genome-wide 500bp tiles </a:t>
            </a:r>
            <a:endParaRPr b="1" sz="1600"/>
          </a:p>
          <a:p>
            <a:pPr indent="-317500" lvl="2" marL="1371600" rtl="0" algn="l">
              <a:lnSpc>
                <a:spcPct val="150000"/>
              </a:lnSpc>
              <a:spcBef>
                <a:spcPts val="0"/>
              </a:spcBef>
              <a:spcAft>
                <a:spcPts val="0"/>
              </a:spcAft>
              <a:buSzPts val="1400"/>
              <a:buChar char="•"/>
            </a:pPr>
            <a:r>
              <a:rPr lang="en" sz="1600">
                <a:solidFill>
                  <a:srgbClr val="333333"/>
                </a:solidFill>
              </a:rPr>
              <a:t>Better resolution </a:t>
            </a:r>
            <a:endParaRPr sz="1600">
              <a:solidFill>
                <a:srgbClr val="333333"/>
              </a:solidFill>
            </a:endParaRPr>
          </a:p>
          <a:p>
            <a:pPr indent="-317500" lvl="2" marL="1371600" rtl="0" algn="l">
              <a:lnSpc>
                <a:spcPct val="150000"/>
              </a:lnSpc>
              <a:spcBef>
                <a:spcPts val="0"/>
              </a:spcBef>
              <a:spcAft>
                <a:spcPts val="0"/>
              </a:spcAft>
              <a:buSzPts val="1400"/>
              <a:buChar char="•"/>
            </a:pPr>
            <a:r>
              <a:rPr lang="en" sz="1600">
                <a:solidFill>
                  <a:srgbClr val="333333"/>
                </a:solidFill>
              </a:rPr>
              <a:t>Allows for the identification of clusters prior to calling peaks</a:t>
            </a:r>
            <a:endParaRPr sz="1600">
              <a:solidFill>
                <a:srgbClr val="333333"/>
              </a:solidFill>
            </a:endParaRPr>
          </a:p>
          <a:p>
            <a:pPr indent="-317500" lvl="2" marL="1371600" rtl="0" algn="l">
              <a:lnSpc>
                <a:spcPct val="150000"/>
              </a:lnSpc>
              <a:spcBef>
                <a:spcPts val="0"/>
              </a:spcBef>
              <a:spcAft>
                <a:spcPts val="0"/>
              </a:spcAft>
              <a:buClr>
                <a:srgbClr val="333333"/>
              </a:buClr>
              <a:buSzPts val="1400"/>
              <a:buChar char="•"/>
            </a:pPr>
            <a:r>
              <a:rPr lang="en" sz="1600">
                <a:solidFill>
                  <a:srgbClr val="333333"/>
                </a:solidFill>
                <a:highlight>
                  <a:srgbClr val="FFFFFF"/>
                </a:highlight>
              </a:rPr>
              <a:t>3B bp in 500bp tiles: </a:t>
            </a:r>
            <a:r>
              <a:rPr lang="en" sz="1600">
                <a:solidFill>
                  <a:srgbClr val="333333"/>
                </a:solidFill>
                <a:highlight>
                  <a:srgbClr val="FFFFFF"/>
                </a:highlight>
              </a:rPr>
              <a:t>6 million features to be included in the cell by tile matrix</a:t>
            </a:r>
            <a:endParaRPr sz="1600">
              <a:solidFill>
                <a:srgbClr val="333333"/>
              </a:solidFill>
            </a:endParaRPr>
          </a:p>
          <a:p>
            <a:pPr indent="0" lvl="0" marL="0" rtl="0" algn="l">
              <a:lnSpc>
                <a:spcPct val="150000"/>
              </a:lnSpc>
              <a:spcBef>
                <a:spcPts val="800"/>
              </a:spcBef>
              <a:spcAft>
                <a:spcPts val="0"/>
              </a:spcAft>
              <a:buNone/>
            </a:pPr>
            <a:r>
              <a:t/>
            </a:r>
            <a:endParaRPr sz="1900"/>
          </a:p>
          <a:p>
            <a:pPr indent="0" lvl="0" marL="0" rtl="0" algn="l">
              <a:lnSpc>
                <a:spcPct val="150000"/>
              </a:lnSpc>
              <a:spcBef>
                <a:spcPts val="800"/>
              </a:spcBef>
              <a:spcAft>
                <a:spcPts val="0"/>
              </a:spcAft>
              <a:buNone/>
            </a:pPr>
            <a:r>
              <a:t/>
            </a:r>
            <a:endParaRPr sz="1900"/>
          </a:p>
        </p:txBody>
      </p:sp>
      <p:pic>
        <p:nvPicPr>
          <p:cNvPr id="387" name="Google Shape;387;p60"/>
          <p:cNvPicPr preferRelativeResize="0"/>
          <p:nvPr/>
        </p:nvPicPr>
        <p:blipFill>
          <a:blip r:embed="rId3">
            <a:alphaModFix/>
          </a:blip>
          <a:stretch>
            <a:fillRect/>
          </a:stretch>
        </p:blipFill>
        <p:spPr>
          <a:xfrm>
            <a:off x="6785675" y="710875"/>
            <a:ext cx="2353550" cy="2056975"/>
          </a:xfrm>
          <a:prstGeom prst="rect">
            <a:avLst/>
          </a:prstGeom>
          <a:noFill/>
          <a:ln>
            <a:noFill/>
          </a:ln>
        </p:spPr>
      </p:pic>
      <p:sp>
        <p:nvSpPr>
          <p:cNvPr id="388" name="Google Shape;388;p60"/>
          <p:cNvSpPr txBox="1"/>
          <p:nvPr/>
        </p:nvSpPr>
        <p:spPr>
          <a:xfrm>
            <a:off x="140750" y="4631700"/>
            <a:ext cx="752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8761D"/>
                </a:solidFill>
                <a:highlight>
                  <a:srgbClr val="F8F8F8"/>
                </a:highlight>
                <a:uFill>
                  <a:noFill/>
                </a:uFill>
                <a:latin typeface="Courier New"/>
                <a:ea typeface="Courier New"/>
                <a:cs typeface="Courier New"/>
                <a:sym typeface="Courier New"/>
                <a:hlinkClick r:id="rId4">
                  <a:extLst>
                    <a:ext uri="{A12FA001-AC4F-418D-AE19-62706E023703}">
                      <ahyp:hlinkClr val="tx"/>
                    </a:ext>
                  </a:extLst>
                </a:hlinkClick>
              </a:rPr>
              <a:t>createArrowFiles</a:t>
            </a:r>
            <a:r>
              <a:rPr lang="en" sz="2000">
                <a:solidFill>
                  <a:srgbClr val="333333"/>
                </a:solidFill>
                <a:highlight>
                  <a:srgbClr val="F8F8F8"/>
                </a:highlight>
                <a:latin typeface="Courier New"/>
                <a:ea typeface="Courier New"/>
                <a:cs typeface="Courier New"/>
                <a:sym typeface="Courier New"/>
              </a:rPr>
              <a:t>(..,addTileMat = TRUE)</a:t>
            </a:r>
            <a:endParaRPr sz="2000">
              <a:solidFill>
                <a:srgbClr val="333333"/>
              </a:solidFill>
              <a:highlight>
                <a:srgbClr val="F8F8F8"/>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1"/>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2</a:t>
            </a:r>
            <a:endParaRPr/>
          </a:p>
        </p:txBody>
      </p:sp>
      <p:sp>
        <p:nvSpPr>
          <p:cNvPr id="394" name="Google Shape;394;p61"/>
          <p:cNvSpPr txBox="1"/>
          <p:nvPr/>
        </p:nvSpPr>
        <p:spPr>
          <a:xfrm>
            <a:off x="255900" y="1100350"/>
            <a:ext cx="8150400" cy="2025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What is the best input matrix for </a:t>
            </a:r>
            <a:r>
              <a:rPr lang="en" sz="2300" u="sng">
                <a:solidFill>
                  <a:srgbClr val="002B42"/>
                </a:solidFill>
                <a:latin typeface="Helvetica Neue"/>
                <a:ea typeface="Helvetica Neue"/>
                <a:cs typeface="Helvetica Neue"/>
                <a:sym typeface="Helvetica Neue"/>
              </a:rPr>
              <a:t>sparse data</a:t>
            </a:r>
            <a:r>
              <a:rPr lang="en" sz="2300">
                <a:solidFill>
                  <a:srgbClr val="002B42"/>
                </a:solidFill>
                <a:latin typeface="Helvetica Neue"/>
                <a:ea typeface="Helvetica Neue"/>
                <a:cs typeface="Helvetica Neue"/>
                <a:sym typeface="Helvetica Neue"/>
              </a:rPr>
              <a:t> to preserve </a:t>
            </a:r>
            <a:r>
              <a:rPr lang="en" sz="2300" u="sng">
                <a:solidFill>
                  <a:srgbClr val="002B42"/>
                </a:solidFill>
                <a:latin typeface="Helvetica Neue"/>
                <a:ea typeface="Helvetica Neue"/>
                <a:cs typeface="Helvetica Neue"/>
                <a:sym typeface="Helvetica Neue"/>
              </a:rPr>
              <a:t>cell specificity</a:t>
            </a:r>
            <a:r>
              <a:rPr lang="en" sz="2300">
                <a:solidFill>
                  <a:srgbClr val="002B42"/>
                </a:solidFill>
                <a:latin typeface="Helvetica Neue"/>
                <a:ea typeface="Helvetica Neue"/>
                <a:cs typeface="Helvetica Neue"/>
                <a:sym typeface="Helvetica Neue"/>
              </a:rPr>
              <a:t>:</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15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Bulk peak matrix </a:t>
            </a:r>
            <a:endParaRPr sz="2300">
              <a:solidFill>
                <a:srgbClr val="002B42"/>
              </a:solidFill>
              <a:latin typeface="Helvetica Neue"/>
              <a:ea typeface="Helvetica Neue"/>
              <a:cs typeface="Helvetica Neue"/>
              <a:sym typeface="Helvetica Neue"/>
            </a:endParaRPr>
          </a:p>
          <a:p>
            <a:pPr indent="-374650" lvl="0" marL="457200" rtl="0" algn="l">
              <a:lnSpc>
                <a:spcPct val="15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Insertion counts across genome-wide tiles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2"/>
          <p:cNvSpPr txBox="1"/>
          <p:nvPr>
            <p:ph type="title"/>
          </p:nvPr>
        </p:nvSpPr>
        <p:spPr>
          <a:xfrm>
            <a:off x="214225" y="80375"/>
            <a:ext cx="91440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200"/>
              <a:t>Filtering</a:t>
            </a:r>
            <a:r>
              <a:rPr lang="en" sz="3200"/>
              <a:t> out low quality cells</a:t>
            </a:r>
            <a:endParaRPr sz="3200"/>
          </a:p>
        </p:txBody>
      </p:sp>
      <p:sp>
        <p:nvSpPr>
          <p:cNvPr id="401" name="Google Shape;401;p62"/>
          <p:cNvSpPr txBox="1"/>
          <p:nvPr/>
        </p:nvSpPr>
        <p:spPr>
          <a:xfrm>
            <a:off x="214225" y="1219825"/>
            <a:ext cx="6992400" cy="523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333333"/>
              </a:buClr>
              <a:buSzPts val="2200"/>
              <a:buAutoNum type="arabicPeriod"/>
            </a:pPr>
            <a:r>
              <a:rPr b="1" lang="en" sz="2200">
                <a:solidFill>
                  <a:srgbClr val="333333"/>
                </a:solidFill>
                <a:highlight>
                  <a:schemeClr val="lt1"/>
                </a:highlight>
              </a:rPr>
              <a:t>Number of unique nuclear fragments &gt; 1000</a:t>
            </a:r>
            <a:endParaRPr sz="2200">
              <a:solidFill>
                <a:srgbClr val="333333"/>
              </a:solidFill>
              <a:highlight>
                <a:schemeClr val="lt1"/>
              </a:highlight>
            </a:endParaRPr>
          </a:p>
        </p:txBody>
      </p:sp>
      <p:pic>
        <p:nvPicPr>
          <p:cNvPr id="402" name="Google Shape;402;p62"/>
          <p:cNvPicPr preferRelativeResize="0"/>
          <p:nvPr/>
        </p:nvPicPr>
        <p:blipFill>
          <a:blip r:embed="rId3">
            <a:alphaModFix/>
          </a:blip>
          <a:stretch>
            <a:fillRect/>
          </a:stretch>
        </p:blipFill>
        <p:spPr>
          <a:xfrm>
            <a:off x="214225" y="1743025"/>
            <a:ext cx="4193763" cy="3095674"/>
          </a:xfrm>
          <a:prstGeom prst="rect">
            <a:avLst/>
          </a:prstGeom>
          <a:noFill/>
          <a:ln>
            <a:noFill/>
          </a:ln>
        </p:spPr>
      </p:pic>
      <p:pic>
        <p:nvPicPr>
          <p:cNvPr id="403" name="Google Shape;403;p62"/>
          <p:cNvPicPr preferRelativeResize="0"/>
          <p:nvPr/>
        </p:nvPicPr>
        <p:blipFill>
          <a:blip r:embed="rId4">
            <a:alphaModFix/>
          </a:blip>
          <a:stretch>
            <a:fillRect/>
          </a:stretch>
        </p:blipFill>
        <p:spPr>
          <a:xfrm>
            <a:off x="5304788" y="1743025"/>
            <a:ext cx="2187364" cy="3095676"/>
          </a:xfrm>
          <a:prstGeom prst="rect">
            <a:avLst/>
          </a:prstGeom>
          <a:noFill/>
          <a:ln>
            <a:noFill/>
          </a:ln>
        </p:spPr>
      </p:pic>
      <p:sp>
        <p:nvSpPr>
          <p:cNvPr id="404" name="Google Shape;404;p62"/>
          <p:cNvSpPr txBox="1"/>
          <p:nvPr/>
        </p:nvSpPr>
        <p:spPr>
          <a:xfrm>
            <a:off x="0" y="4756675"/>
            <a:ext cx="511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plotGroups</a:t>
            </a:r>
            <a:r>
              <a:rPr b="1" lang="en" sz="1200">
                <a:solidFill>
                  <a:schemeClr val="dk1"/>
                </a:solidFill>
                <a:highlight>
                  <a:srgbClr val="F7F7F7"/>
                </a:highlight>
                <a:latin typeface="Courier New"/>
                <a:ea typeface="Courier New"/>
                <a:cs typeface="Courier New"/>
                <a:sym typeface="Courier New"/>
              </a:rPr>
              <a:t>(</a:t>
            </a:r>
            <a:r>
              <a:rPr b="1" lang="en" sz="1200">
                <a:solidFill>
                  <a:srgbClr val="007020"/>
                </a:solidFill>
                <a:highlight>
                  <a:srgbClr val="F7F7F7"/>
                </a:highlight>
                <a:latin typeface="Courier New"/>
                <a:ea typeface="Courier New"/>
                <a:cs typeface="Courier New"/>
                <a:sym typeface="Courier New"/>
              </a:rPr>
              <a:t>...</a:t>
            </a:r>
            <a:r>
              <a:rPr lang="en" sz="1200">
                <a:solidFill>
                  <a:srgbClr val="333333"/>
                </a:solidFill>
                <a:highlight>
                  <a:srgbClr val="F7F7F7"/>
                </a:highlight>
                <a:latin typeface="Courier New"/>
                <a:ea typeface="Courier New"/>
                <a:cs typeface="Courier New"/>
                <a:sym typeface="Courier New"/>
              </a:rPr>
              <a:t>, </a:t>
            </a:r>
            <a:r>
              <a:rPr lang="en" sz="1200">
                <a:solidFill>
                  <a:srgbClr val="902000"/>
                </a:solidFill>
                <a:highlight>
                  <a:srgbClr val="F7F7F7"/>
                </a:highlight>
                <a:latin typeface="Courier New"/>
                <a:ea typeface="Courier New"/>
                <a:cs typeface="Courier New"/>
                <a:sym typeface="Courier New"/>
              </a:rPr>
              <a:t>name =</a:t>
            </a:r>
            <a:r>
              <a:rPr lang="en" sz="1200">
                <a:solidFill>
                  <a:srgbClr val="333333"/>
                </a:solidFill>
                <a:highlight>
                  <a:srgbClr val="F7F7F7"/>
                </a:highlight>
                <a:latin typeface="Courier New"/>
                <a:ea typeface="Courier New"/>
                <a:cs typeface="Courier New"/>
                <a:sym typeface="Courier New"/>
              </a:rPr>
              <a:t> </a:t>
            </a:r>
            <a:r>
              <a:rPr lang="en" sz="1200">
                <a:solidFill>
                  <a:srgbClr val="4070A0"/>
                </a:solidFill>
                <a:highlight>
                  <a:srgbClr val="F7F7F7"/>
                </a:highlight>
                <a:latin typeface="Courier New"/>
                <a:ea typeface="Courier New"/>
                <a:cs typeface="Courier New"/>
                <a:sym typeface="Courier New"/>
              </a:rPr>
              <a:t>"log10(nFrags)"</a:t>
            </a:r>
            <a:r>
              <a:rPr lang="en" sz="1200">
                <a:solidFill>
                  <a:srgbClr val="333333"/>
                </a:solidFill>
                <a:highlight>
                  <a:srgbClr val="F7F7F7"/>
                </a:highlight>
                <a:latin typeface="Courier New"/>
                <a:ea typeface="Courier New"/>
                <a:cs typeface="Courier New"/>
                <a:sym typeface="Courier New"/>
              </a:rPr>
              <a:t>,..)</a:t>
            </a:r>
            <a:endParaRPr sz="1200">
              <a:solidFill>
                <a:srgbClr val="333333"/>
              </a:solidFill>
              <a:highlight>
                <a:srgbClr val="F7F7F7"/>
              </a:highlight>
              <a:latin typeface="Courier New"/>
              <a:ea typeface="Courier New"/>
              <a:cs typeface="Courier New"/>
              <a:sym typeface="Courier New"/>
            </a:endParaRPr>
          </a:p>
        </p:txBody>
      </p:sp>
      <p:sp>
        <p:nvSpPr>
          <p:cNvPr id="405" name="Google Shape;405;p62"/>
          <p:cNvSpPr txBox="1"/>
          <p:nvPr/>
        </p:nvSpPr>
        <p:spPr>
          <a:xfrm>
            <a:off x="3979200" y="4756675"/>
            <a:ext cx="573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plotGroups</a:t>
            </a:r>
            <a:r>
              <a:rPr b="1" lang="en" sz="1200">
                <a:solidFill>
                  <a:schemeClr val="dk1"/>
                </a:solidFill>
                <a:highlight>
                  <a:srgbClr val="F7F7F7"/>
                </a:highlight>
                <a:latin typeface="Courier New"/>
                <a:ea typeface="Courier New"/>
                <a:cs typeface="Courier New"/>
                <a:sym typeface="Courier New"/>
              </a:rPr>
              <a:t>(</a:t>
            </a:r>
            <a:r>
              <a:rPr b="1" lang="en" sz="1200">
                <a:solidFill>
                  <a:srgbClr val="007020"/>
                </a:solidFill>
                <a:highlight>
                  <a:srgbClr val="F7F7F7"/>
                </a:highlight>
                <a:latin typeface="Courier New"/>
                <a:ea typeface="Courier New"/>
                <a:cs typeface="Courier New"/>
                <a:sym typeface="Courier New"/>
              </a:rPr>
              <a:t>...</a:t>
            </a:r>
            <a:r>
              <a:rPr lang="en" sz="1200">
                <a:solidFill>
                  <a:srgbClr val="333333"/>
                </a:solidFill>
                <a:highlight>
                  <a:srgbClr val="F7F7F7"/>
                </a:highlight>
                <a:latin typeface="Courier New"/>
                <a:ea typeface="Courier New"/>
                <a:cs typeface="Courier New"/>
                <a:sym typeface="Courier New"/>
              </a:rPr>
              <a:t>, </a:t>
            </a:r>
            <a:r>
              <a:rPr lang="en" sz="1200">
                <a:solidFill>
                  <a:srgbClr val="902000"/>
                </a:solidFill>
                <a:highlight>
                  <a:srgbClr val="F7F7F7"/>
                </a:highlight>
                <a:latin typeface="Courier New"/>
                <a:ea typeface="Courier New"/>
                <a:cs typeface="Courier New"/>
                <a:sym typeface="Courier New"/>
              </a:rPr>
              <a:t>name =</a:t>
            </a:r>
            <a:r>
              <a:rPr lang="en" sz="1200">
                <a:solidFill>
                  <a:srgbClr val="333333"/>
                </a:solidFill>
                <a:highlight>
                  <a:srgbClr val="F7F7F7"/>
                </a:highlight>
                <a:latin typeface="Courier New"/>
                <a:ea typeface="Courier New"/>
                <a:cs typeface="Courier New"/>
                <a:sym typeface="Courier New"/>
              </a:rPr>
              <a:t> </a:t>
            </a:r>
            <a:r>
              <a:rPr lang="en" sz="1200">
                <a:solidFill>
                  <a:srgbClr val="4070A0"/>
                </a:solidFill>
                <a:highlight>
                  <a:srgbClr val="F7F7F7"/>
                </a:highlight>
                <a:latin typeface="Courier New"/>
                <a:ea typeface="Courier New"/>
                <a:cs typeface="Courier New"/>
                <a:sym typeface="Courier New"/>
              </a:rPr>
              <a:t>"log10(nFrags)"</a:t>
            </a:r>
            <a:r>
              <a:rPr lang="en" sz="1200">
                <a:solidFill>
                  <a:srgbClr val="333333"/>
                </a:solidFill>
                <a:highlight>
                  <a:srgbClr val="F7F7F7"/>
                </a:highlight>
                <a:latin typeface="Courier New"/>
                <a:ea typeface="Courier New"/>
                <a:cs typeface="Courier New"/>
                <a:sym typeface="Courier New"/>
              </a:rPr>
              <a:t>,</a:t>
            </a:r>
            <a:r>
              <a:rPr lang="en" sz="1000">
                <a:solidFill>
                  <a:srgbClr val="902000"/>
                </a:solidFill>
                <a:highlight>
                  <a:srgbClr val="F7F7F7"/>
                </a:highlight>
                <a:latin typeface="Courier New"/>
                <a:ea typeface="Courier New"/>
                <a:cs typeface="Courier New"/>
                <a:sym typeface="Courier New"/>
              </a:rPr>
              <a:t>plotAs =</a:t>
            </a:r>
            <a:r>
              <a:rPr lang="en" sz="1000">
                <a:solidFill>
                  <a:srgbClr val="333333"/>
                </a:solidFill>
                <a:highlight>
                  <a:srgbClr val="F7F7F7"/>
                </a:highlight>
                <a:latin typeface="Courier New"/>
                <a:ea typeface="Courier New"/>
                <a:cs typeface="Courier New"/>
                <a:sym typeface="Courier New"/>
              </a:rPr>
              <a:t> </a:t>
            </a:r>
            <a:r>
              <a:rPr lang="en" sz="1000">
                <a:solidFill>
                  <a:srgbClr val="4070A0"/>
                </a:solidFill>
                <a:highlight>
                  <a:srgbClr val="F7F7F7"/>
                </a:highlight>
                <a:latin typeface="Courier New"/>
                <a:ea typeface="Courier New"/>
                <a:cs typeface="Courier New"/>
                <a:sym typeface="Courier New"/>
              </a:rPr>
              <a:t>"violin"</a:t>
            </a:r>
            <a:r>
              <a:rPr lang="en" sz="1200">
                <a:solidFill>
                  <a:srgbClr val="333333"/>
                </a:solidFill>
                <a:highlight>
                  <a:srgbClr val="F7F7F7"/>
                </a:highlight>
                <a:latin typeface="Courier New"/>
                <a:ea typeface="Courier New"/>
                <a:cs typeface="Courier New"/>
                <a:sym typeface="Courier New"/>
              </a:rPr>
              <a:t>)</a:t>
            </a:r>
            <a:endParaRPr sz="12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76200" y="80375"/>
            <a:ext cx="94788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200"/>
              <a:t>Filtering </a:t>
            </a:r>
            <a:r>
              <a:rPr lang="en" sz="3200"/>
              <a:t>out</a:t>
            </a:r>
            <a:r>
              <a:rPr lang="en" sz="3200"/>
              <a:t> low quality cells</a:t>
            </a:r>
            <a:endParaRPr sz="3200"/>
          </a:p>
        </p:txBody>
      </p:sp>
      <p:sp>
        <p:nvSpPr>
          <p:cNvPr id="412" name="Google Shape;412;p63"/>
          <p:cNvSpPr txBox="1"/>
          <p:nvPr/>
        </p:nvSpPr>
        <p:spPr>
          <a:xfrm>
            <a:off x="3676325" y="1173825"/>
            <a:ext cx="5233500" cy="33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333333"/>
                </a:solidFill>
                <a:highlight>
                  <a:srgbClr val="FFFFFF"/>
                </a:highlight>
              </a:rPr>
              <a:t>N</a:t>
            </a:r>
            <a:r>
              <a:rPr lang="en" sz="1850">
                <a:solidFill>
                  <a:srgbClr val="333333"/>
                </a:solidFill>
                <a:highlight>
                  <a:srgbClr val="FFFFFF"/>
                </a:highlight>
              </a:rPr>
              <a:t>ucleosome-free regions (NFR) </a:t>
            </a:r>
            <a:r>
              <a:rPr lang="en" sz="1850">
                <a:solidFill>
                  <a:srgbClr val="333333"/>
                </a:solidFill>
                <a:highlight>
                  <a:srgbClr val="FFFFFF"/>
                </a:highlight>
              </a:rPr>
              <a:t>(&lt; 100 bp)</a:t>
            </a:r>
            <a:endParaRPr sz="1850">
              <a:solidFill>
                <a:srgbClr val="333333"/>
              </a:solidFill>
              <a:highlight>
                <a:srgbClr val="FFFFFF"/>
              </a:highlight>
            </a:endParaRPr>
          </a:p>
          <a:p>
            <a:pPr indent="0" lvl="0" marL="0" rtl="0" algn="l">
              <a:spcBef>
                <a:spcPts val="0"/>
              </a:spcBef>
              <a:spcAft>
                <a:spcPts val="0"/>
              </a:spcAft>
              <a:buNone/>
            </a:pPr>
            <a:r>
              <a:t/>
            </a:r>
            <a:endParaRPr sz="1850">
              <a:solidFill>
                <a:srgbClr val="333333"/>
              </a:solidFill>
              <a:highlight>
                <a:srgbClr val="FFFFFF"/>
              </a:highlight>
            </a:endParaRPr>
          </a:p>
          <a:p>
            <a:pPr indent="0" lvl="0" marL="0" rtl="0" algn="l">
              <a:spcBef>
                <a:spcPts val="0"/>
              </a:spcBef>
              <a:spcAft>
                <a:spcPts val="0"/>
              </a:spcAft>
              <a:buNone/>
            </a:pPr>
            <a:r>
              <a:rPr lang="en" sz="1850">
                <a:solidFill>
                  <a:srgbClr val="333333"/>
                </a:solidFill>
                <a:highlight>
                  <a:srgbClr val="FFFFFF"/>
                </a:highlight>
              </a:rPr>
              <a:t>Mono-, di-, and tri-nucleosomes regions (~ 200, 400, 600 bp, respectively)</a:t>
            </a:r>
            <a:endParaRPr sz="1850">
              <a:solidFill>
                <a:srgbClr val="333333"/>
              </a:solidFill>
              <a:highlight>
                <a:srgbClr val="FFFFFF"/>
              </a:highlight>
            </a:endParaRPr>
          </a:p>
          <a:p>
            <a:pPr indent="0" lvl="0" marL="0" rtl="0" algn="l">
              <a:spcBef>
                <a:spcPts val="0"/>
              </a:spcBef>
              <a:spcAft>
                <a:spcPts val="0"/>
              </a:spcAft>
              <a:buNone/>
            </a:pPr>
            <a:r>
              <a:t/>
            </a:r>
            <a:endParaRPr sz="1850">
              <a:solidFill>
                <a:srgbClr val="333333"/>
              </a:solidFill>
              <a:highlight>
                <a:srgbClr val="FFFFFF"/>
              </a:highlight>
            </a:endParaRPr>
          </a:p>
          <a:p>
            <a:pPr indent="0" lvl="0" marL="0" rtl="0" algn="l">
              <a:spcBef>
                <a:spcPts val="0"/>
              </a:spcBef>
              <a:spcAft>
                <a:spcPts val="0"/>
              </a:spcAft>
              <a:buNone/>
            </a:pPr>
            <a:r>
              <a:rPr lang="en" sz="1850">
                <a:solidFill>
                  <a:srgbClr val="333333"/>
                </a:solidFill>
                <a:highlight>
                  <a:srgbClr val="FFFFFF"/>
                </a:highlight>
              </a:rPr>
              <a:t>Fragments from the NFR enriched around the transcription start site (TSS) of genes. </a:t>
            </a:r>
            <a:endParaRPr sz="1850">
              <a:solidFill>
                <a:srgbClr val="333333"/>
              </a:solidFill>
              <a:highlight>
                <a:srgbClr val="FFFFFF"/>
              </a:highlight>
            </a:endParaRPr>
          </a:p>
          <a:p>
            <a:pPr indent="0" lvl="0" marL="0" rtl="0" algn="l">
              <a:spcBef>
                <a:spcPts val="0"/>
              </a:spcBef>
              <a:spcAft>
                <a:spcPts val="0"/>
              </a:spcAft>
              <a:buNone/>
            </a:pPr>
            <a:r>
              <a:t/>
            </a:r>
            <a:endParaRPr sz="1850">
              <a:solidFill>
                <a:srgbClr val="333333"/>
              </a:solidFill>
              <a:highlight>
                <a:srgbClr val="FFFFFF"/>
              </a:highlight>
            </a:endParaRPr>
          </a:p>
          <a:p>
            <a:pPr indent="0" lvl="0" marL="0" rtl="0" algn="l">
              <a:spcBef>
                <a:spcPts val="0"/>
              </a:spcBef>
              <a:spcAft>
                <a:spcPts val="0"/>
              </a:spcAft>
              <a:buNone/>
            </a:pPr>
            <a:r>
              <a:rPr lang="en" sz="1850">
                <a:solidFill>
                  <a:srgbClr val="333333"/>
                </a:solidFill>
                <a:highlight>
                  <a:srgbClr val="FFFFFF"/>
                </a:highlight>
              </a:rPr>
              <a:t>Fragments from nucleosome-bound regions depleted at TSS + enrichment of flanking regions around TSS. </a:t>
            </a:r>
            <a:endParaRPr sz="1850">
              <a:solidFill>
                <a:srgbClr val="333333"/>
              </a:solidFill>
              <a:highlight>
                <a:srgbClr val="FFFFFF"/>
              </a:highlight>
            </a:endParaRPr>
          </a:p>
        </p:txBody>
      </p:sp>
      <p:pic>
        <p:nvPicPr>
          <p:cNvPr id="413" name="Google Shape;413;p63"/>
          <p:cNvPicPr preferRelativeResize="0"/>
          <p:nvPr/>
        </p:nvPicPr>
        <p:blipFill>
          <a:blip r:embed="rId3">
            <a:alphaModFix/>
          </a:blip>
          <a:stretch>
            <a:fillRect/>
          </a:stretch>
        </p:blipFill>
        <p:spPr>
          <a:xfrm>
            <a:off x="0" y="1784626"/>
            <a:ext cx="3623145" cy="2743950"/>
          </a:xfrm>
          <a:prstGeom prst="rect">
            <a:avLst/>
          </a:prstGeom>
          <a:noFill/>
          <a:ln>
            <a:noFill/>
          </a:ln>
        </p:spPr>
      </p:pic>
      <p:pic>
        <p:nvPicPr>
          <p:cNvPr id="414" name="Google Shape;414;p63"/>
          <p:cNvPicPr preferRelativeResize="0"/>
          <p:nvPr/>
        </p:nvPicPr>
        <p:blipFill rotWithShape="1">
          <a:blip r:embed="rId4">
            <a:alphaModFix/>
          </a:blip>
          <a:srcRect b="4510" l="56673" r="20449" t="84686"/>
          <a:stretch/>
        </p:blipFill>
        <p:spPr>
          <a:xfrm>
            <a:off x="2152650" y="1382225"/>
            <a:ext cx="552451" cy="294550"/>
          </a:xfrm>
          <a:prstGeom prst="rect">
            <a:avLst/>
          </a:prstGeom>
          <a:noFill/>
          <a:ln>
            <a:noFill/>
          </a:ln>
        </p:spPr>
      </p:pic>
      <p:pic>
        <p:nvPicPr>
          <p:cNvPr id="415" name="Google Shape;415;p63"/>
          <p:cNvPicPr preferRelativeResize="0"/>
          <p:nvPr/>
        </p:nvPicPr>
        <p:blipFill rotWithShape="1">
          <a:blip r:embed="rId4">
            <a:alphaModFix/>
          </a:blip>
          <a:srcRect b="4510" l="0" r="62515" t="68466"/>
          <a:stretch/>
        </p:blipFill>
        <p:spPr>
          <a:xfrm>
            <a:off x="276225" y="1094425"/>
            <a:ext cx="905200" cy="736801"/>
          </a:xfrm>
          <a:prstGeom prst="rect">
            <a:avLst/>
          </a:prstGeom>
          <a:noFill/>
          <a:ln>
            <a:noFill/>
          </a:ln>
        </p:spPr>
      </p:pic>
      <p:pic>
        <p:nvPicPr>
          <p:cNvPr id="416" name="Google Shape;416;p63"/>
          <p:cNvPicPr preferRelativeResize="0"/>
          <p:nvPr/>
        </p:nvPicPr>
        <p:blipFill rotWithShape="1">
          <a:blip r:embed="rId4">
            <a:alphaModFix/>
          </a:blip>
          <a:srcRect b="4510" l="56673" r="20449" t="84686"/>
          <a:stretch/>
        </p:blipFill>
        <p:spPr>
          <a:xfrm>
            <a:off x="1275425" y="1382225"/>
            <a:ext cx="552451" cy="294550"/>
          </a:xfrm>
          <a:prstGeom prst="rect">
            <a:avLst/>
          </a:prstGeom>
          <a:noFill/>
          <a:ln>
            <a:noFill/>
          </a:ln>
        </p:spPr>
      </p:pic>
      <p:grpSp>
        <p:nvGrpSpPr>
          <p:cNvPr id="417" name="Google Shape;417;p63"/>
          <p:cNvGrpSpPr/>
          <p:nvPr/>
        </p:nvGrpSpPr>
        <p:grpSpPr>
          <a:xfrm>
            <a:off x="1750413" y="1396700"/>
            <a:ext cx="429263" cy="265600"/>
            <a:chOff x="1563838" y="3844625"/>
            <a:chExt cx="429263" cy="265600"/>
          </a:xfrm>
        </p:grpSpPr>
        <p:pic>
          <p:nvPicPr>
            <p:cNvPr id="418" name="Google Shape;418;p63"/>
            <p:cNvPicPr preferRelativeResize="0"/>
            <p:nvPr/>
          </p:nvPicPr>
          <p:blipFill rotWithShape="1">
            <a:blip r:embed="rId4">
              <a:alphaModFix/>
            </a:blip>
            <a:srcRect b="21920" l="36696" r="45592" t="71606"/>
            <a:stretch/>
          </p:blipFill>
          <p:spPr>
            <a:xfrm>
              <a:off x="1565400" y="3844625"/>
              <a:ext cx="427700" cy="176499"/>
            </a:xfrm>
            <a:prstGeom prst="rect">
              <a:avLst/>
            </a:prstGeom>
            <a:noFill/>
            <a:ln>
              <a:noFill/>
            </a:ln>
          </p:spPr>
        </p:pic>
        <p:sp>
          <p:nvSpPr>
            <p:cNvPr id="419" name="Google Shape;419;p63"/>
            <p:cNvSpPr/>
            <p:nvPr/>
          </p:nvSpPr>
          <p:spPr>
            <a:xfrm>
              <a:off x="1563838" y="3933825"/>
              <a:ext cx="1620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0" name="Google Shape;420;p63"/>
          <p:cNvPicPr preferRelativeResize="0"/>
          <p:nvPr/>
        </p:nvPicPr>
        <p:blipFill rotWithShape="1">
          <a:blip r:embed="rId4">
            <a:alphaModFix/>
          </a:blip>
          <a:srcRect b="4510" l="56673" r="20449" t="84686"/>
          <a:stretch/>
        </p:blipFill>
        <p:spPr>
          <a:xfrm>
            <a:off x="2495550" y="1382225"/>
            <a:ext cx="552451" cy="294550"/>
          </a:xfrm>
          <a:prstGeom prst="rect">
            <a:avLst/>
          </a:prstGeom>
          <a:noFill/>
          <a:ln>
            <a:noFill/>
          </a:ln>
        </p:spPr>
      </p:pic>
      <p:grpSp>
        <p:nvGrpSpPr>
          <p:cNvPr id="421" name="Google Shape;421;p63"/>
          <p:cNvGrpSpPr/>
          <p:nvPr/>
        </p:nvGrpSpPr>
        <p:grpSpPr>
          <a:xfrm>
            <a:off x="1799588" y="1173825"/>
            <a:ext cx="429263" cy="265600"/>
            <a:chOff x="1563838" y="3844625"/>
            <a:chExt cx="429263" cy="265600"/>
          </a:xfrm>
        </p:grpSpPr>
        <p:pic>
          <p:nvPicPr>
            <p:cNvPr id="422" name="Google Shape;422;p63"/>
            <p:cNvPicPr preferRelativeResize="0"/>
            <p:nvPr/>
          </p:nvPicPr>
          <p:blipFill rotWithShape="1">
            <a:blip r:embed="rId4">
              <a:alphaModFix/>
            </a:blip>
            <a:srcRect b="21920" l="36696" r="45592" t="71606"/>
            <a:stretch/>
          </p:blipFill>
          <p:spPr>
            <a:xfrm>
              <a:off x="1565400" y="3844625"/>
              <a:ext cx="427700" cy="176499"/>
            </a:xfrm>
            <a:prstGeom prst="rect">
              <a:avLst/>
            </a:prstGeom>
            <a:noFill/>
            <a:ln>
              <a:noFill/>
            </a:ln>
          </p:spPr>
        </p:pic>
        <p:sp>
          <p:nvSpPr>
            <p:cNvPr id="423" name="Google Shape;423;p63"/>
            <p:cNvSpPr/>
            <p:nvPr/>
          </p:nvSpPr>
          <p:spPr>
            <a:xfrm>
              <a:off x="1563838" y="3933825"/>
              <a:ext cx="1620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63"/>
          <p:cNvSpPr txBox="1"/>
          <p:nvPr/>
        </p:nvSpPr>
        <p:spPr>
          <a:xfrm>
            <a:off x="76200" y="643126"/>
            <a:ext cx="7216500" cy="378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900"/>
              </a:spcAft>
              <a:buNone/>
            </a:pPr>
            <a:r>
              <a:rPr b="1" lang="en" sz="2200">
                <a:solidFill>
                  <a:srgbClr val="333333"/>
                </a:solidFill>
                <a:highlight>
                  <a:srgbClr val="FFFFFF"/>
                </a:highlight>
                <a:latin typeface="Helvetica Neue"/>
                <a:ea typeface="Helvetica Neue"/>
                <a:cs typeface="Helvetica Neue"/>
                <a:sym typeface="Helvetica Neue"/>
              </a:rPr>
              <a:t>2. Signal-to-background ratio - &gt; TSS enrichment </a:t>
            </a:r>
            <a:endParaRPr sz="2200">
              <a:solidFill>
                <a:srgbClr val="002A40"/>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type="title"/>
          </p:nvPr>
        </p:nvSpPr>
        <p:spPr>
          <a:xfrm>
            <a:off x="202050" y="153500"/>
            <a:ext cx="8818800" cy="73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D8EA"/>
              </a:buClr>
              <a:buSzPts val="3300"/>
              <a:buFont typeface="Helvetica Neue"/>
              <a:buNone/>
            </a:pPr>
            <a:r>
              <a:rPr lang="en" sz="3200"/>
              <a:t>Filtering</a:t>
            </a:r>
            <a:r>
              <a:rPr lang="en" sz="3200"/>
              <a:t> out low quality cells</a:t>
            </a:r>
            <a:endParaRPr sz="3200"/>
          </a:p>
        </p:txBody>
      </p:sp>
      <p:sp>
        <p:nvSpPr>
          <p:cNvPr id="431" name="Google Shape;431;p64"/>
          <p:cNvSpPr txBox="1"/>
          <p:nvPr/>
        </p:nvSpPr>
        <p:spPr>
          <a:xfrm>
            <a:off x="444250" y="3851700"/>
            <a:ext cx="8515500" cy="1213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700">
                <a:solidFill>
                  <a:srgbClr val="333333"/>
                </a:solidFill>
                <a:highlight>
                  <a:schemeClr val="lt1"/>
                </a:highlight>
                <a:latin typeface="Helvetica Neue"/>
                <a:ea typeface="Helvetica Neue"/>
                <a:cs typeface="Helvetica Neue"/>
                <a:sym typeface="Helvetica Neue"/>
              </a:rPr>
              <a:t>Good quality cells TSS &gt; 4</a:t>
            </a:r>
            <a:endParaRPr b="1" sz="1700">
              <a:solidFill>
                <a:srgbClr val="333333"/>
              </a:solidFill>
              <a:highlight>
                <a:schemeClr val="lt1"/>
              </a:highlight>
              <a:latin typeface="Helvetica Neue"/>
              <a:ea typeface="Helvetica Neue"/>
              <a:cs typeface="Helvetica Neue"/>
              <a:sym typeface="Helvetica Neue"/>
            </a:endParaRPr>
          </a:p>
          <a:p>
            <a:pPr indent="0" lvl="0" marL="0" rtl="0" algn="l">
              <a:lnSpc>
                <a:spcPct val="100000"/>
              </a:lnSpc>
              <a:spcBef>
                <a:spcPts val="1900"/>
              </a:spcBef>
              <a:spcAft>
                <a:spcPts val="1900"/>
              </a:spcAft>
              <a:buNone/>
            </a:pPr>
            <a:r>
              <a:rPr b="1" lang="en" sz="1700">
                <a:solidFill>
                  <a:srgbClr val="333333"/>
                </a:solidFill>
                <a:highlight>
                  <a:schemeClr val="lt1"/>
                </a:highlight>
                <a:latin typeface="Helvetica Neue"/>
                <a:ea typeface="Helvetica Neue"/>
                <a:cs typeface="Helvetica Neue"/>
                <a:sym typeface="Helvetica Neue"/>
              </a:rPr>
              <a:t>Low signal-to-background ratio</a:t>
            </a:r>
            <a:r>
              <a:rPr lang="en" sz="1700">
                <a:solidFill>
                  <a:srgbClr val="333333"/>
                </a:solidFill>
                <a:highlight>
                  <a:schemeClr val="lt1"/>
                </a:highlight>
                <a:latin typeface="Helvetica Neue"/>
                <a:ea typeface="Helvetica Neue"/>
                <a:cs typeface="Helvetica Neue"/>
                <a:sym typeface="Helvetica Neue"/>
              </a:rPr>
              <a:t> -&gt; dead or dying cells (de-chromatinized DNA allows for random transposition genome-wide).</a:t>
            </a:r>
            <a:endParaRPr sz="2300">
              <a:solidFill>
                <a:srgbClr val="002A40"/>
              </a:solidFill>
              <a:latin typeface="Helvetica Neue"/>
              <a:ea typeface="Helvetica Neue"/>
              <a:cs typeface="Helvetica Neue"/>
              <a:sym typeface="Helvetica Neue"/>
            </a:endParaRPr>
          </a:p>
        </p:txBody>
      </p:sp>
      <p:sp>
        <p:nvSpPr>
          <p:cNvPr id="432" name="Google Shape;432;p64"/>
          <p:cNvSpPr txBox="1"/>
          <p:nvPr/>
        </p:nvSpPr>
        <p:spPr>
          <a:xfrm>
            <a:off x="202050" y="1797325"/>
            <a:ext cx="69696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AutoNum type="arabicPeriod"/>
            </a:pPr>
            <a:r>
              <a:rPr lang="en"/>
              <a:t>Aggregated distribution of reads centered on the TSSs - avg </a:t>
            </a:r>
            <a:r>
              <a:rPr lang="en"/>
              <a:t>accessibility</a:t>
            </a:r>
            <a:endParaRPr/>
          </a:p>
          <a:p>
            <a:pPr indent="-317500" lvl="0" marL="457200" rtl="0" algn="l">
              <a:lnSpc>
                <a:spcPct val="115000"/>
              </a:lnSpc>
              <a:spcBef>
                <a:spcPts val="0"/>
              </a:spcBef>
              <a:spcAft>
                <a:spcPts val="0"/>
              </a:spcAft>
              <a:buSzPts val="1400"/>
              <a:buAutoNum type="arabicPeriod"/>
            </a:pPr>
            <a:r>
              <a:rPr lang="en"/>
              <a:t>Extension of 2000 bp in either direction.</a:t>
            </a:r>
            <a:endParaRPr/>
          </a:p>
          <a:p>
            <a:pPr indent="-317500" lvl="0" marL="457200" rtl="0" algn="l">
              <a:lnSpc>
                <a:spcPct val="115000"/>
              </a:lnSpc>
              <a:spcBef>
                <a:spcPts val="0"/>
              </a:spcBef>
              <a:spcAft>
                <a:spcPts val="0"/>
              </a:spcAft>
              <a:buSzPts val="1400"/>
              <a:buAutoNum type="arabicPeriod"/>
            </a:pPr>
            <a:r>
              <a:rPr lang="en"/>
              <a:t>Normalized by the average read depth in the 100 bps at each of the end flanks.</a:t>
            </a:r>
            <a:endParaRPr/>
          </a:p>
          <a:p>
            <a:pPr indent="-317500" lvl="0" marL="457200" rtl="0" algn="l">
              <a:lnSpc>
                <a:spcPct val="115000"/>
              </a:lnSpc>
              <a:spcBef>
                <a:spcPts val="0"/>
              </a:spcBef>
              <a:spcAft>
                <a:spcPts val="0"/>
              </a:spcAft>
              <a:buSzPts val="1400"/>
              <a:buAutoNum type="arabicPeriod"/>
            </a:pPr>
            <a:r>
              <a:rPr lang="en"/>
              <a:t>Fold change at each position over that average read depth. </a:t>
            </a:r>
            <a:endParaRPr/>
          </a:p>
          <a:p>
            <a:pPr indent="-317500" lvl="0" marL="457200" rtl="0" algn="l">
              <a:lnSpc>
                <a:spcPct val="115000"/>
              </a:lnSpc>
              <a:spcBef>
                <a:spcPts val="0"/>
              </a:spcBef>
              <a:spcAft>
                <a:spcPts val="0"/>
              </a:spcAft>
              <a:buSzPts val="1400"/>
              <a:buAutoNum type="arabicPeriod"/>
            </a:pPr>
            <a:r>
              <a:rPr lang="en"/>
              <a:t>Increase in signal up to a peak in the middle. </a:t>
            </a:r>
            <a:endParaRPr/>
          </a:p>
          <a:p>
            <a:pPr indent="-317500" lvl="0" marL="457200" rtl="0" algn="l">
              <a:lnSpc>
                <a:spcPct val="115000"/>
              </a:lnSpc>
              <a:spcBef>
                <a:spcPts val="0"/>
              </a:spcBef>
              <a:spcAft>
                <a:spcPts val="0"/>
              </a:spcAft>
              <a:buSzPts val="1400"/>
              <a:buAutoNum type="arabicPeriod"/>
            </a:pPr>
            <a:r>
              <a:rPr b="1" lang="en"/>
              <a:t>TSS enrichment metric</a:t>
            </a:r>
            <a:r>
              <a:rPr lang="en"/>
              <a:t> is the signal value at the center of the distribution after this normalization.</a:t>
            </a:r>
            <a:endParaRPr/>
          </a:p>
        </p:txBody>
      </p:sp>
      <p:sp>
        <p:nvSpPr>
          <p:cNvPr id="433" name="Google Shape;433;p64"/>
          <p:cNvSpPr txBox="1"/>
          <p:nvPr/>
        </p:nvSpPr>
        <p:spPr>
          <a:xfrm>
            <a:off x="202050" y="789376"/>
            <a:ext cx="7216500" cy="378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900"/>
              </a:spcAft>
              <a:buNone/>
            </a:pPr>
            <a:r>
              <a:rPr b="1" lang="en" sz="2200">
                <a:solidFill>
                  <a:srgbClr val="333333"/>
                </a:solidFill>
                <a:highlight>
                  <a:srgbClr val="FFFFFF"/>
                </a:highlight>
                <a:latin typeface="Helvetica Neue"/>
                <a:ea typeface="Helvetica Neue"/>
                <a:cs typeface="Helvetica Neue"/>
                <a:sym typeface="Helvetica Neue"/>
              </a:rPr>
              <a:t>2. Signal-to-background ratio - &gt; TSS enrichment </a:t>
            </a:r>
            <a:endParaRPr sz="2200">
              <a:solidFill>
                <a:srgbClr val="002A40"/>
              </a:solidFill>
              <a:latin typeface="Helvetica Neue"/>
              <a:ea typeface="Helvetica Neue"/>
              <a:cs typeface="Helvetica Neue"/>
              <a:sym typeface="Helvetica Neue"/>
            </a:endParaRPr>
          </a:p>
        </p:txBody>
      </p:sp>
      <p:sp>
        <p:nvSpPr>
          <p:cNvPr id="434" name="Google Shape;434;p64"/>
          <p:cNvSpPr txBox="1"/>
          <p:nvPr/>
        </p:nvSpPr>
        <p:spPr>
          <a:xfrm>
            <a:off x="202050" y="1301250"/>
            <a:ext cx="6790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33333"/>
                </a:solidFill>
                <a:latin typeface="Helvetica Neue"/>
                <a:ea typeface="Helvetica Neue"/>
                <a:cs typeface="Helvetica Neue"/>
                <a:sym typeface="Helvetica Neue"/>
              </a:rPr>
              <a:t>NFR </a:t>
            </a:r>
            <a:r>
              <a:rPr lang="en" sz="1600">
                <a:solidFill>
                  <a:srgbClr val="333333"/>
                </a:solidFill>
                <a:latin typeface="Helvetica Neue"/>
                <a:ea typeface="Helvetica Neue"/>
                <a:cs typeface="Helvetica Neue"/>
                <a:sym typeface="Helvetica Neue"/>
              </a:rPr>
              <a:t>enriched at gene TSS regions compared to other genomic regions.</a:t>
            </a:r>
            <a:endParaRPr sz="1800"/>
          </a:p>
        </p:txBody>
      </p:sp>
      <p:sp>
        <p:nvSpPr>
          <p:cNvPr id="435" name="Google Shape;435;p64"/>
          <p:cNvSpPr txBox="1"/>
          <p:nvPr/>
        </p:nvSpPr>
        <p:spPr>
          <a:xfrm>
            <a:off x="6375325" y="3192025"/>
            <a:ext cx="3000000" cy="338700"/>
          </a:xfrm>
          <a:prstGeom prst="rect">
            <a:avLst/>
          </a:prstGeom>
          <a:noFill/>
          <a:ln>
            <a:noFill/>
          </a:ln>
        </p:spPr>
        <p:txBody>
          <a:bodyPr anchorCtr="0" anchor="t" bIns="91425" lIns="91425" spcFirstLastPara="1" rIns="91425" wrap="square" tIns="91425">
            <a:spAutoFit/>
          </a:bodyPr>
          <a:lstStyle/>
          <a:p>
            <a:pPr indent="0" lvl="0" marL="152400" marR="152400" rtl="0" algn="ctr">
              <a:lnSpc>
                <a:spcPct val="115000"/>
              </a:lnSpc>
              <a:spcBef>
                <a:spcPts val="0"/>
              </a:spcBef>
              <a:spcAft>
                <a:spcPts val="1500"/>
              </a:spcAft>
              <a:buNone/>
            </a:pPr>
            <a:r>
              <a:rPr b="1" lang="en" sz="1000">
                <a:solidFill>
                  <a:srgbClr val="007020"/>
                </a:solidFill>
                <a:highlight>
                  <a:srgbClr val="F7F7F7"/>
                </a:highlight>
                <a:latin typeface="Courier New"/>
                <a:ea typeface="Courier New"/>
                <a:cs typeface="Courier New"/>
                <a:sym typeface="Courier New"/>
              </a:rPr>
              <a:t>plotTSSEnrichment</a:t>
            </a:r>
            <a:r>
              <a:rPr lang="en" sz="1000">
                <a:solidFill>
                  <a:srgbClr val="333333"/>
                </a:solidFill>
                <a:highlight>
                  <a:srgbClr val="F7F7F7"/>
                </a:highlight>
                <a:latin typeface="Courier New"/>
                <a:ea typeface="Courier New"/>
                <a:cs typeface="Courier New"/>
                <a:sym typeface="Courier New"/>
              </a:rPr>
              <a:t>()</a:t>
            </a:r>
            <a:endParaRPr sz="1000">
              <a:solidFill>
                <a:srgbClr val="333333"/>
              </a:solidFill>
              <a:highlight>
                <a:srgbClr val="F7F7F7"/>
              </a:highlight>
              <a:latin typeface="Courier New"/>
              <a:ea typeface="Courier New"/>
              <a:cs typeface="Courier New"/>
              <a:sym typeface="Courier New"/>
            </a:endParaRPr>
          </a:p>
        </p:txBody>
      </p:sp>
      <p:pic>
        <p:nvPicPr>
          <p:cNvPr id="436" name="Google Shape;436;p64"/>
          <p:cNvPicPr preferRelativeResize="0"/>
          <p:nvPr/>
        </p:nvPicPr>
        <p:blipFill>
          <a:blip r:embed="rId3">
            <a:alphaModFix/>
          </a:blip>
          <a:stretch>
            <a:fillRect/>
          </a:stretch>
        </p:blipFill>
        <p:spPr>
          <a:xfrm>
            <a:off x="6481060" y="3530725"/>
            <a:ext cx="2662928" cy="736800"/>
          </a:xfrm>
          <a:prstGeom prst="rect">
            <a:avLst/>
          </a:prstGeom>
          <a:noFill/>
          <a:ln>
            <a:noFill/>
          </a:ln>
        </p:spPr>
      </p:pic>
      <p:pic>
        <p:nvPicPr>
          <p:cNvPr id="437" name="Google Shape;437;p64"/>
          <p:cNvPicPr preferRelativeResize="0"/>
          <p:nvPr/>
        </p:nvPicPr>
        <p:blipFill rotWithShape="1">
          <a:blip r:embed="rId4">
            <a:alphaModFix/>
          </a:blip>
          <a:srcRect b="0" l="0" r="49054" t="0"/>
          <a:stretch/>
        </p:blipFill>
        <p:spPr>
          <a:xfrm>
            <a:off x="7043875" y="789375"/>
            <a:ext cx="1748667" cy="2402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65"/>
          <p:cNvPicPr preferRelativeResize="0"/>
          <p:nvPr/>
        </p:nvPicPr>
        <p:blipFill>
          <a:blip r:embed="rId3">
            <a:alphaModFix/>
          </a:blip>
          <a:stretch>
            <a:fillRect/>
          </a:stretch>
        </p:blipFill>
        <p:spPr>
          <a:xfrm>
            <a:off x="6377000" y="577175"/>
            <a:ext cx="2195500" cy="1486075"/>
          </a:xfrm>
          <a:prstGeom prst="rect">
            <a:avLst/>
          </a:prstGeom>
          <a:noFill/>
          <a:ln>
            <a:noFill/>
          </a:ln>
        </p:spPr>
      </p:pic>
      <p:pic>
        <p:nvPicPr>
          <p:cNvPr id="444" name="Google Shape;444;p65"/>
          <p:cNvPicPr preferRelativeResize="0"/>
          <p:nvPr/>
        </p:nvPicPr>
        <p:blipFill>
          <a:blip r:embed="rId4">
            <a:alphaModFix/>
          </a:blip>
          <a:stretch>
            <a:fillRect/>
          </a:stretch>
        </p:blipFill>
        <p:spPr>
          <a:xfrm>
            <a:off x="0" y="2417973"/>
            <a:ext cx="6414624" cy="2613375"/>
          </a:xfrm>
          <a:prstGeom prst="rect">
            <a:avLst/>
          </a:prstGeom>
          <a:noFill/>
          <a:ln>
            <a:noFill/>
          </a:ln>
        </p:spPr>
      </p:pic>
      <p:sp>
        <p:nvSpPr>
          <p:cNvPr id="445" name="Google Shape;445;p65"/>
          <p:cNvSpPr txBox="1"/>
          <p:nvPr/>
        </p:nvSpPr>
        <p:spPr>
          <a:xfrm>
            <a:off x="0" y="577175"/>
            <a:ext cx="7976100" cy="21240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rPr b="1" lang="en" sz="2300">
                <a:solidFill>
                  <a:srgbClr val="333333"/>
                </a:solidFill>
                <a:highlight>
                  <a:schemeClr val="lt1"/>
                </a:highlight>
                <a:latin typeface="Helvetica Neue"/>
                <a:ea typeface="Helvetica Neue"/>
                <a:cs typeface="Helvetica Neue"/>
                <a:sym typeface="Helvetica Neue"/>
              </a:rPr>
              <a:t>3. Fragment size distribution</a:t>
            </a:r>
            <a:endParaRPr sz="2300">
              <a:solidFill>
                <a:srgbClr val="002A40"/>
              </a:solidFill>
              <a:latin typeface="Helvetica Neue"/>
              <a:ea typeface="Helvetica Neue"/>
              <a:cs typeface="Helvetica Neue"/>
              <a:sym typeface="Helvetica Neue"/>
            </a:endParaRPr>
          </a:p>
          <a:p>
            <a:pPr indent="-323850" lvl="0" marL="457200" rtl="0" algn="l">
              <a:lnSpc>
                <a:spcPct val="115000"/>
              </a:lnSpc>
              <a:spcBef>
                <a:spcPts val="1900"/>
              </a:spcBef>
              <a:spcAft>
                <a:spcPts val="0"/>
              </a:spcAft>
              <a:buClr>
                <a:srgbClr val="333333"/>
              </a:buClr>
              <a:buSzPts val="1500"/>
              <a:buFont typeface="Helvetica Neue"/>
              <a:buChar char="•"/>
            </a:pPr>
            <a:r>
              <a:rPr lang="en" sz="1500">
                <a:solidFill>
                  <a:srgbClr val="333333"/>
                </a:solidFill>
                <a:highlight>
                  <a:srgbClr val="FFFFFF"/>
                </a:highlight>
                <a:latin typeface="Helvetica Neue"/>
                <a:ea typeface="Helvetica Neue"/>
                <a:cs typeface="Helvetica Neue"/>
                <a:sym typeface="Helvetica Neue"/>
              </a:rPr>
              <a:t>Nucleosomal periodicity in the distribution of fragment sizes. </a:t>
            </a:r>
            <a:endParaRPr sz="1500">
              <a:solidFill>
                <a:srgbClr val="333333"/>
              </a:solidFill>
              <a:highlight>
                <a:srgbClr val="FFFFFF"/>
              </a:highlight>
              <a:latin typeface="Helvetica Neue"/>
              <a:ea typeface="Helvetica Neue"/>
              <a:cs typeface="Helvetica Neue"/>
              <a:sym typeface="Helvetica Neue"/>
            </a:endParaRPr>
          </a:p>
          <a:p>
            <a:pPr indent="-323850" lvl="0" marL="457200" rtl="0" algn="l">
              <a:lnSpc>
                <a:spcPct val="115000"/>
              </a:lnSpc>
              <a:spcBef>
                <a:spcPts val="0"/>
              </a:spcBef>
              <a:spcAft>
                <a:spcPts val="0"/>
              </a:spcAft>
              <a:buClr>
                <a:srgbClr val="333333"/>
              </a:buClr>
              <a:buSzPts val="1500"/>
              <a:buFont typeface="Helvetica Neue"/>
              <a:buChar char="•"/>
            </a:pPr>
            <a:r>
              <a:rPr lang="en" sz="1500">
                <a:solidFill>
                  <a:srgbClr val="333333"/>
                </a:solidFill>
                <a:highlight>
                  <a:srgbClr val="FFFFFF"/>
                </a:highlight>
                <a:latin typeface="Helvetica Neue"/>
                <a:ea typeface="Helvetica Neue"/>
                <a:cs typeface="Helvetica Neue"/>
                <a:sym typeface="Helvetica Neue"/>
              </a:rPr>
              <a:t>Depletion of fragments that are the length of DNA wrapped around a nucleosome (approximately 147 bp).</a:t>
            </a:r>
            <a:endParaRPr sz="1500">
              <a:solidFill>
                <a:srgbClr val="002A40"/>
              </a:solidFill>
              <a:latin typeface="Helvetica Neue"/>
              <a:ea typeface="Helvetica Neue"/>
              <a:cs typeface="Helvetica Neue"/>
              <a:sym typeface="Helvetica Neue"/>
            </a:endParaRPr>
          </a:p>
        </p:txBody>
      </p:sp>
      <p:sp>
        <p:nvSpPr>
          <p:cNvPr id="446" name="Google Shape;446;p65"/>
          <p:cNvSpPr txBox="1"/>
          <p:nvPr/>
        </p:nvSpPr>
        <p:spPr>
          <a:xfrm>
            <a:off x="6181175" y="4834175"/>
            <a:ext cx="3000000" cy="338700"/>
          </a:xfrm>
          <a:prstGeom prst="rect">
            <a:avLst/>
          </a:prstGeom>
          <a:noFill/>
          <a:ln>
            <a:noFill/>
          </a:ln>
        </p:spPr>
        <p:txBody>
          <a:bodyPr anchorCtr="0" anchor="t" bIns="91425" lIns="91425" spcFirstLastPara="1" rIns="91425" wrap="square" tIns="91425">
            <a:spAutoFit/>
          </a:bodyPr>
          <a:lstStyle/>
          <a:p>
            <a:pPr indent="0" lvl="0" marL="152400" marR="152400" rtl="0" algn="r">
              <a:lnSpc>
                <a:spcPct val="115000"/>
              </a:lnSpc>
              <a:spcBef>
                <a:spcPts val="0"/>
              </a:spcBef>
              <a:spcAft>
                <a:spcPts val="1500"/>
              </a:spcAft>
              <a:buNone/>
            </a:pPr>
            <a:r>
              <a:rPr b="1" lang="en" sz="1000">
                <a:solidFill>
                  <a:srgbClr val="007020"/>
                </a:solidFill>
                <a:highlight>
                  <a:srgbClr val="F7F7F7"/>
                </a:highlight>
                <a:latin typeface="Courier New"/>
                <a:ea typeface="Courier New"/>
                <a:cs typeface="Courier New"/>
                <a:sym typeface="Courier New"/>
              </a:rPr>
              <a:t>plotFragmentSizes</a:t>
            </a:r>
            <a:r>
              <a:rPr lang="en" sz="1000">
                <a:solidFill>
                  <a:srgbClr val="333333"/>
                </a:solidFill>
                <a:highlight>
                  <a:srgbClr val="F7F7F7"/>
                </a:highlight>
                <a:latin typeface="Courier New"/>
                <a:ea typeface="Courier New"/>
                <a:cs typeface="Courier New"/>
                <a:sym typeface="Courier New"/>
              </a:rPr>
              <a:t>(..)</a:t>
            </a:r>
            <a:endParaRPr sz="1000">
              <a:solidFill>
                <a:srgbClr val="333333"/>
              </a:solidFill>
              <a:highlight>
                <a:srgbClr val="F7F7F7"/>
              </a:highlight>
              <a:latin typeface="Courier New"/>
              <a:ea typeface="Courier New"/>
              <a:cs typeface="Courier New"/>
              <a:sym typeface="Courier New"/>
            </a:endParaRPr>
          </a:p>
        </p:txBody>
      </p:sp>
      <p:sp>
        <p:nvSpPr>
          <p:cNvPr id="447" name="Google Shape;447;p65"/>
          <p:cNvSpPr txBox="1"/>
          <p:nvPr>
            <p:ph type="title"/>
          </p:nvPr>
        </p:nvSpPr>
        <p:spPr>
          <a:xfrm>
            <a:off x="202050" y="153500"/>
            <a:ext cx="8818800" cy="73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D8EA"/>
              </a:buClr>
              <a:buSzPts val="3300"/>
              <a:buFont typeface="Helvetica Neue"/>
              <a:buNone/>
            </a:pPr>
            <a:r>
              <a:rPr lang="en" sz="3200"/>
              <a:t>Filtering</a:t>
            </a:r>
            <a:r>
              <a:rPr lang="en" sz="3200"/>
              <a:t> out low quality cells</a:t>
            </a:r>
            <a:endParaRPr sz="3200"/>
          </a:p>
        </p:txBody>
      </p:sp>
      <p:pic>
        <p:nvPicPr>
          <p:cNvPr id="448" name="Google Shape;448;p65"/>
          <p:cNvPicPr preferRelativeResize="0"/>
          <p:nvPr/>
        </p:nvPicPr>
        <p:blipFill rotWithShape="1">
          <a:blip r:embed="rId5">
            <a:alphaModFix/>
          </a:blip>
          <a:srcRect b="0" l="49944" r="0" t="0"/>
          <a:stretch/>
        </p:blipFill>
        <p:spPr>
          <a:xfrm>
            <a:off x="6794775" y="2063251"/>
            <a:ext cx="2051495" cy="2868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6"/>
          <p:cNvSpPr txBox="1"/>
          <p:nvPr>
            <p:ph type="title"/>
          </p:nvPr>
        </p:nvSpPr>
        <p:spPr>
          <a:xfrm>
            <a:off x="116750" y="104699"/>
            <a:ext cx="7226700" cy="65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Visualize the quality of</a:t>
            </a:r>
            <a:r>
              <a:rPr lang="en"/>
              <a:t> your data</a:t>
            </a:r>
            <a:endParaRPr/>
          </a:p>
        </p:txBody>
      </p:sp>
      <p:pic>
        <p:nvPicPr>
          <p:cNvPr id="455" name="Google Shape;455;p66"/>
          <p:cNvPicPr preferRelativeResize="0"/>
          <p:nvPr/>
        </p:nvPicPr>
        <p:blipFill>
          <a:blip r:embed="rId3">
            <a:alphaModFix/>
          </a:blip>
          <a:stretch>
            <a:fillRect/>
          </a:stretch>
        </p:blipFill>
        <p:spPr>
          <a:xfrm>
            <a:off x="536512" y="530423"/>
            <a:ext cx="2338040" cy="2389114"/>
          </a:xfrm>
          <a:prstGeom prst="rect">
            <a:avLst/>
          </a:prstGeom>
          <a:noFill/>
          <a:ln>
            <a:noFill/>
          </a:ln>
        </p:spPr>
      </p:pic>
      <p:pic>
        <p:nvPicPr>
          <p:cNvPr id="456" name="Google Shape;456;p66"/>
          <p:cNvPicPr preferRelativeResize="0"/>
          <p:nvPr/>
        </p:nvPicPr>
        <p:blipFill>
          <a:blip r:embed="rId4">
            <a:alphaModFix/>
          </a:blip>
          <a:stretch>
            <a:fillRect/>
          </a:stretch>
        </p:blipFill>
        <p:spPr>
          <a:xfrm>
            <a:off x="3176819" y="530424"/>
            <a:ext cx="2572638" cy="2544226"/>
          </a:xfrm>
          <a:prstGeom prst="rect">
            <a:avLst/>
          </a:prstGeom>
          <a:noFill/>
          <a:ln>
            <a:noFill/>
          </a:ln>
        </p:spPr>
      </p:pic>
      <p:sp>
        <p:nvSpPr>
          <p:cNvPr id="457" name="Google Shape;457;p66"/>
          <p:cNvSpPr txBox="1"/>
          <p:nvPr/>
        </p:nvSpPr>
        <p:spPr>
          <a:xfrm>
            <a:off x="123302" y="905757"/>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S1</a:t>
            </a:r>
            <a:endParaRPr sz="1100">
              <a:latin typeface="Helvetica Neue"/>
              <a:ea typeface="Helvetica Neue"/>
              <a:cs typeface="Helvetica Neue"/>
              <a:sym typeface="Helvetica Neue"/>
            </a:endParaRPr>
          </a:p>
        </p:txBody>
      </p:sp>
      <p:sp>
        <p:nvSpPr>
          <p:cNvPr id="458" name="Google Shape;458;p66"/>
          <p:cNvSpPr txBox="1"/>
          <p:nvPr/>
        </p:nvSpPr>
        <p:spPr>
          <a:xfrm>
            <a:off x="116750" y="1203988"/>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S2</a:t>
            </a:r>
            <a:endParaRPr sz="1100">
              <a:latin typeface="Helvetica Neue"/>
              <a:ea typeface="Helvetica Neue"/>
              <a:cs typeface="Helvetica Neue"/>
              <a:sym typeface="Helvetica Neue"/>
            </a:endParaRPr>
          </a:p>
        </p:txBody>
      </p:sp>
      <p:sp>
        <p:nvSpPr>
          <p:cNvPr id="459" name="Google Shape;459;p66"/>
          <p:cNvSpPr txBox="1"/>
          <p:nvPr/>
        </p:nvSpPr>
        <p:spPr>
          <a:xfrm>
            <a:off x="116750" y="1518430"/>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S3</a:t>
            </a:r>
            <a:endParaRPr sz="1100">
              <a:latin typeface="Helvetica Neue"/>
              <a:ea typeface="Helvetica Neue"/>
              <a:cs typeface="Helvetica Neue"/>
              <a:sym typeface="Helvetica Neue"/>
            </a:endParaRPr>
          </a:p>
        </p:txBody>
      </p:sp>
      <p:sp>
        <p:nvSpPr>
          <p:cNvPr id="460" name="Google Shape;460;p66"/>
          <p:cNvSpPr txBox="1"/>
          <p:nvPr/>
        </p:nvSpPr>
        <p:spPr>
          <a:xfrm>
            <a:off x="123302" y="1832872"/>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S4</a:t>
            </a:r>
            <a:endParaRPr sz="1100">
              <a:latin typeface="Helvetica Neue"/>
              <a:ea typeface="Helvetica Neue"/>
              <a:cs typeface="Helvetica Neue"/>
              <a:sym typeface="Helvetica Neue"/>
            </a:endParaRPr>
          </a:p>
        </p:txBody>
      </p:sp>
      <p:sp>
        <p:nvSpPr>
          <p:cNvPr id="461" name="Google Shape;461;p66"/>
          <p:cNvSpPr txBox="1"/>
          <p:nvPr/>
        </p:nvSpPr>
        <p:spPr>
          <a:xfrm>
            <a:off x="123302" y="2198788"/>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S5</a:t>
            </a:r>
            <a:endParaRPr sz="1100">
              <a:latin typeface="Helvetica Neue"/>
              <a:ea typeface="Helvetica Neue"/>
              <a:cs typeface="Helvetica Neue"/>
              <a:sym typeface="Helvetica Neue"/>
            </a:endParaRPr>
          </a:p>
        </p:txBody>
      </p:sp>
      <p:sp>
        <p:nvSpPr>
          <p:cNvPr id="462" name="Google Shape;462;p66"/>
          <p:cNvSpPr txBox="1"/>
          <p:nvPr/>
        </p:nvSpPr>
        <p:spPr>
          <a:xfrm>
            <a:off x="116750" y="2523467"/>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S6</a:t>
            </a:r>
            <a:endParaRPr sz="1100">
              <a:latin typeface="Helvetica Neue"/>
              <a:ea typeface="Helvetica Neue"/>
              <a:cs typeface="Helvetica Neue"/>
              <a:sym typeface="Helvetica Neue"/>
            </a:endParaRPr>
          </a:p>
        </p:txBody>
      </p:sp>
      <p:sp>
        <p:nvSpPr>
          <p:cNvPr id="463" name="Google Shape;463;p66"/>
          <p:cNvSpPr txBox="1"/>
          <p:nvPr/>
        </p:nvSpPr>
        <p:spPr>
          <a:xfrm>
            <a:off x="536547" y="2922251"/>
            <a:ext cx="233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 unique fragments</a:t>
            </a:r>
            <a:endParaRPr>
              <a:latin typeface="Helvetica Neue"/>
              <a:ea typeface="Helvetica Neue"/>
              <a:cs typeface="Helvetica Neue"/>
              <a:sym typeface="Helvetica Neue"/>
            </a:endParaRPr>
          </a:p>
        </p:txBody>
      </p:sp>
      <p:sp>
        <p:nvSpPr>
          <p:cNvPr id="464" name="Google Shape;464;p66"/>
          <p:cNvSpPr txBox="1"/>
          <p:nvPr/>
        </p:nvSpPr>
        <p:spPr>
          <a:xfrm>
            <a:off x="3176807" y="2962445"/>
            <a:ext cx="233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TSS enrichment</a:t>
            </a:r>
            <a:endParaRPr>
              <a:latin typeface="Helvetica Neue"/>
              <a:ea typeface="Helvetica Neue"/>
              <a:cs typeface="Helvetica Neue"/>
              <a:sym typeface="Helvetica Neue"/>
            </a:endParaRPr>
          </a:p>
        </p:txBody>
      </p:sp>
      <p:pic>
        <p:nvPicPr>
          <p:cNvPr id="465" name="Google Shape;465;p66"/>
          <p:cNvPicPr preferRelativeResize="0"/>
          <p:nvPr/>
        </p:nvPicPr>
        <p:blipFill>
          <a:blip r:embed="rId5">
            <a:alphaModFix/>
          </a:blip>
          <a:stretch>
            <a:fillRect/>
          </a:stretch>
        </p:blipFill>
        <p:spPr>
          <a:xfrm>
            <a:off x="5665950" y="1259750"/>
            <a:ext cx="3092830" cy="3781550"/>
          </a:xfrm>
          <a:prstGeom prst="rect">
            <a:avLst/>
          </a:prstGeom>
          <a:noFill/>
          <a:ln>
            <a:noFill/>
          </a:ln>
        </p:spPr>
      </p:pic>
      <p:sp>
        <p:nvSpPr>
          <p:cNvPr id="466" name="Google Shape;466;p66"/>
          <p:cNvSpPr txBox="1"/>
          <p:nvPr/>
        </p:nvSpPr>
        <p:spPr>
          <a:xfrm>
            <a:off x="5749451" y="588400"/>
            <a:ext cx="27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TSS enrichment vs unique fragments</a:t>
            </a:r>
            <a:endParaRPr>
              <a:latin typeface="Helvetica Neue"/>
              <a:ea typeface="Helvetica Neue"/>
              <a:cs typeface="Helvetica Neue"/>
              <a:sym typeface="Helvetica Neue"/>
            </a:endParaRPr>
          </a:p>
        </p:txBody>
      </p:sp>
      <p:pic>
        <p:nvPicPr>
          <p:cNvPr id="467" name="Google Shape;467;p66"/>
          <p:cNvPicPr preferRelativeResize="0"/>
          <p:nvPr/>
        </p:nvPicPr>
        <p:blipFill rotWithShape="1">
          <a:blip r:embed="rId6">
            <a:alphaModFix/>
          </a:blip>
          <a:srcRect b="22756" l="0" r="0" t="0"/>
          <a:stretch/>
        </p:blipFill>
        <p:spPr>
          <a:xfrm>
            <a:off x="1166225" y="3362650"/>
            <a:ext cx="4499723" cy="1567924"/>
          </a:xfrm>
          <a:prstGeom prst="rect">
            <a:avLst/>
          </a:prstGeom>
          <a:noFill/>
          <a:ln>
            <a:noFill/>
          </a:ln>
        </p:spPr>
      </p:pic>
      <p:sp>
        <p:nvSpPr>
          <p:cNvPr id="468" name="Google Shape;468;p66"/>
          <p:cNvSpPr txBox="1"/>
          <p:nvPr/>
        </p:nvSpPr>
        <p:spPr>
          <a:xfrm>
            <a:off x="123300" y="4895775"/>
            <a:ext cx="30000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rgbClr val="555555"/>
                </a:solidFill>
                <a:highlight>
                  <a:srgbClr val="FFFFFF"/>
                </a:highlight>
                <a:latin typeface="Roboto"/>
                <a:ea typeface="Roboto"/>
                <a:cs typeface="Roboto"/>
                <a:sym typeface="Roboto"/>
              </a:rPr>
              <a:t>DOI:</a:t>
            </a:r>
            <a:r>
              <a:rPr lang="en" sz="750" u="sng">
                <a:solidFill>
                  <a:schemeClr val="hlink"/>
                </a:solidFill>
                <a:highlight>
                  <a:srgbClr val="FFFFFF"/>
                </a:highlight>
                <a:latin typeface="Roboto"/>
                <a:ea typeface="Roboto"/>
                <a:cs typeface="Roboto"/>
                <a:sym typeface="Roboto"/>
                <a:hlinkClick r:id="rId7"/>
              </a:rPr>
              <a:t>10.1016/j.xpro.2022.101491</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1"/>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Aim of the workshop</a:t>
            </a:r>
            <a:endParaRPr sz="3700"/>
          </a:p>
        </p:txBody>
      </p:sp>
      <p:sp>
        <p:nvSpPr>
          <p:cNvPr id="127" name="Google Shape;127;p31"/>
          <p:cNvSpPr txBox="1"/>
          <p:nvPr/>
        </p:nvSpPr>
        <p:spPr>
          <a:xfrm>
            <a:off x="0" y="1041625"/>
            <a:ext cx="9084000" cy="4213500"/>
          </a:xfrm>
          <a:prstGeom prst="rect">
            <a:avLst/>
          </a:prstGeom>
          <a:noFill/>
          <a:ln>
            <a:noFill/>
          </a:ln>
        </p:spPr>
        <p:txBody>
          <a:bodyPr anchorCtr="0" anchor="t" bIns="91425" lIns="91425" spcFirstLastPara="1" rIns="91425" wrap="square" tIns="91425">
            <a:spAutoFit/>
          </a:bodyPr>
          <a:lstStyle/>
          <a:p>
            <a:pPr indent="-425450" lvl="0" marL="457200" rtl="0" algn="l">
              <a:lnSpc>
                <a:spcPct val="90000"/>
              </a:lnSpc>
              <a:spcBef>
                <a:spcPts val="0"/>
              </a:spcBef>
              <a:spcAft>
                <a:spcPts val="0"/>
              </a:spcAft>
              <a:buClr>
                <a:schemeClr val="dk2"/>
              </a:buClr>
              <a:buSzPts val="1740"/>
              <a:buChar char="●"/>
            </a:pPr>
            <a:r>
              <a:rPr lang="en" sz="2300">
                <a:solidFill>
                  <a:schemeClr val="dk2"/>
                </a:solidFill>
              </a:rPr>
              <a:t>To give an overview of the biological </a:t>
            </a:r>
            <a:r>
              <a:rPr lang="en" sz="2300">
                <a:solidFill>
                  <a:schemeClr val="dk2"/>
                </a:solidFill>
              </a:rPr>
              <a:t>insights using </a:t>
            </a:r>
            <a:r>
              <a:rPr lang="en" sz="2300">
                <a:solidFill>
                  <a:schemeClr val="dk2"/>
                </a:solidFill>
              </a:rPr>
              <a:t>scATAC-seq analysis</a:t>
            </a:r>
            <a:endParaRPr sz="2300">
              <a:solidFill>
                <a:schemeClr val="dk2"/>
              </a:solidFill>
            </a:endParaRPr>
          </a:p>
          <a:p>
            <a:pPr indent="-314960" lvl="0" marL="457200" rtl="0" algn="l">
              <a:lnSpc>
                <a:spcPct val="90000"/>
              </a:lnSpc>
              <a:spcBef>
                <a:spcPts val="1000"/>
              </a:spcBef>
              <a:spcAft>
                <a:spcPts val="0"/>
              </a:spcAft>
              <a:buNone/>
            </a:pPr>
            <a:r>
              <a:t/>
            </a:r>
            <a:endParaRPr sz="2300">
              <a:solidFill>
                <a:schemeClr val="dk2"/>
              </a:solidFill>
            </a:endParaRPr>
          </a:p>
          <a:p>
            <a:pPr indent="-425450" lvl="0" marL="457200" rtl="0" algn="l">
              <a:lnSpc>
                <a:spcPct val="90000"/>
              </a:lnSpc>
              <a:spcBef>
                <a:spcPts val="1000"/>
              </a:spcBef>
              <a:spcAft>
                <a:spcPts val="0"/>
              </a:spcAft>
              <a:buClr>
                <a:schemeClr val="dk2"/>
              </a:buClr>
              <a:buSzPts val="1740"/>
              <a:buChar char="●"/>
            </a:pPr>
            <a:r>
              <a:rPr lang="en" sz="2300">
                <a:solidFill>
                  <a:schemeClr val="dk2"/>
                </a:solidFill>
              </a:rPr>
              <a:t>Highlight assumptions and limitations underlying the methods</a:t>
            </a:r>
            <a:endParaRPr sz="2300">
              <a:solidFill>
                <a:schemeClr val="dk2"/>
              </a:solidFill>
            </a:endParaRPr>
          </a:p>
          <a:p>
            <a:pPr indent="-314960" lvl="0" marL="457200" rtl="0" algn="l">
              <a:lnSpc>
                <a:spcPct val="90000"/>
              </a:lnSpc>
              <a:spcBef>
                <a:spcPts val="1000"/>
              </a:spcBef>
              <a:spcAft>
                <a:spcPts val="0"/>
              </a:spcAft>
              <a:buNone/>
            </a:pPr>
            <a:r>
              <a:t/>
            </a:r>
            <a:endParaRPr sz="2300">
              <a:solidFill>
                <a:schemeClr val="dk2"/>
              </a:solidFill>
            </a:endParaRPr>
          </a:p>
          <a:p>
            <a:pPr indent="-425450" lvl="0" marL="457200" rtl="0" algn="l">
              <a:lnSpc>
                <a:spcPct val="90000"/>
              </a:lnSpc>
              <a:spcBef>
                <a:spcPts val="1000"/>
              </a:spcBef>
              <a:spcAft>
                <a:spcPts val="0"/>
              </a:spcAft>
              <a:buClr>
                <a:schemeClr val="dk2"/>
              </a:buClr>
              <a:buSzPts val="1740"/>
              <a:buChar char="●"/>
            </a:pPr>
            <a:r>
              <a:rPr lang="en" sz="2300">
                <a:solidFill>
                  <a:schemeClr val="dk2"/>
                </a:solidFill>
              </a:rPr>
              <a:t>Understand the relevance and impact of difference between scRNAseq and scATAC-seq workflow</a:t>
            </a:r>
            <a:endParaRPr sz="2300">
              <a:solidFill>
                <a:schemeClr val="dk2"/>
              </a:solidFill>
            </a:endParaRPr>
          </a:p>
          <a:p>
            <a:pPr indent="-314960" lvl="0" marL="457200" rtl="0" algn="l">
              <a:lnSpc>
                <a:spcPct val="90000"/>
              </a:lnSpc>
              <a:spcBef>
                <a:spcPts val="1000"/>
              </a:spcBef>
              <a:spcAft>
                <a:spcPts val="0"/>
              </a:spcAft>
              <a:buNone/>
            </a:pPr>
            <a:r>
              <a:t/>
            </a:r>
            <a:endParaRPr sz="2300">
              <a:solidFill>
                <a:schemeClr val="dk2"/>
              </a:solidFill>
            </a:endParaRPr>
          </a:p>
          <a:p>
            <a:pPr indent="-425450" lvl="0" marL="457200" rtl="0" algn="l">
              <a:lnSpc>
                <a:spcPct val="90000"/>
              </a:lnSpc>
              <a:spcBef>
                <a:spcPts val="1000"/>
              </a:spcBef>
              <a:spcAft>
                <a:spcPts val="0"/>
              </a:spcAft>
              <a:buClr>
                <a:schemeClr val="dk2"/>
              </a:buClr>
              <a:buSzPts val="1740"/>
              <a:buChar char="●"/>
            </a:pPr>
            <a:r>
              <a:rPr lang="en" sz="2300">
                <a:solidFill>
                  <a:schemeClr val="dk2"/>
                </a:solidFill>
              </a:rPr>
              <a:t>Experience how to analyze scATAC-seq data in </a:t>
            </a:r>
            <a:r>
              <a:rPr lang="en" sz="2300" u="sng">
                <a:solidFill>
                  <a:schemeClr val="dk2"/>
                </a:solidFill>
              </a:rPr>
              <a:t>ArchR</a:t>
            </a:r>
            <a:endParaRPr sz="2300" u="sng">
              <a:solidFill>
                <a:schemeClr val="dk2"/>
              </a:solidFill>
            </a:endParaRPr>
          </a:p>
          <a:p>
            <a:pPr indent="0" lvl="0" marL="457200" rtl="0" algn="l">
              <a:lnSpc>
                <a:spcPct val="90000"/>
              </a:lnSpc>
              <a:spcBef>
                <a:spcPts val="1000"/>
              </a:spcBef>
              <a:spcAft>
                <a:spcPts val="0"/>
              </a:spcAft>
              <a:buNone/>
            </a:pPr>
            <a:r>
              <a:t/>
            </a:r>
            <a:endParaRPr sz="19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7"/>
          <p:cNvSpPr txBox="1"/>
          <p:nvPr>
            <p:ph type="title"/>
          </p:nvPr>
        </p:nvSpPr>
        <p:spPr>
          <a:xfrm>
            <a:off x="155225" y="2754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t>To summarize the pre-processing</a:t>
            </a:r>
            <a:endParaRPr sz="3400"/>
          </a:p>
        </p:txBody>
      </p:sp>
      <p:sp>
        <p:nvSpPr>
          <p:cNvPr id="474" name="Google Shape;474;p67"/>
          <p:cNvSpPr txBox="1"/>
          <p:nvPr/>
        </p:nvSpPr>
        <p:spPr>
          <a:xfrm>
            <a:off x="226325" y="1111000"/>
            <a:ext cx="8917800" cy="34170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Create a ArchR project using the </a:t>
            </a:r>
            <a:r>
              <a:rPr lang="en" sz="2100" u="sng">
                <a:solidFill>
                  <a:srgbClr val="002B42"/>
                </a:solidFill>
                <a:latin typeface="Helvetica Neue"/>
                <a:ea typeface="Helvetica Neue"/>
                <a:cs typeface="Helvetica Neue"/>
                <a:sym typeface="Helvetica Neue"/>
              </a:rPr>
              <a:t>fragments.tsv</a:t>
            </a:r>
            <a:r>
              <a:rPr lang="en" sz="2100">
                <a:solidFill>
                  <a:srgbClr val="002B42"/>
                </a:solidFill>
                <a:latin typeface="Helvetica Neue"/>
                <a:ea typeface="Helvetica Neue"/>
                <a:cs typeface="Helvetica Neue"/>
                <a:sym typeface="Helvetica Neue"/>
              </a:rPr>
              <a:t> file</a:t>
            </a:r>
            <a:endParaRPr sz="2100">
              <a:solidFill>
                <a:srgbClr val="002B42"/>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In ArchR command specify the thresholds for min fragment size and TSS enrichment</a:t>
            </a:r>
            <a:endParaRPr sz="2100">
              <a:solidFill>
                <a:srgbClr val="002B42"/>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Specify to add the Tile Matrix (we will add </a:t>
            </a:r>
            <a:r>
              <a:rPr lang="en" sz="2100">
                <a:solidFill>
                  <a:srgbClr val="002B42"/>
                </a:solidFill>
                <a:latin typeface="Helvetica Neue"/>
                <a:ea typeface="Helvetica Neue"/>
                <a:cs typeface="Helvetica Neue"/>
                <a:sym typeface="Helvetica Neue"/>
              </a:rPr>
              <a:t>other</a:t>
            </a:r>
            <a:r>
              <a:rPr lang="en" sz="2100">
                <a:solidFill>
                  <a:srgbClr val="002B42"/>
                </a:solidFill>
                <a:latin typeface="Helvetica Neue"/>
                <a:ea typeface="Helvetica Neue"/>
                <a:cs typeface="Helvetica Neue"/>
                <a:sym typeface="Helvetica Neue"/>
              </a:rPr>
              <a:t> matrices to the same object)</a:t>
            </a:r>
            <a:endParaRPr sz="2100">
              <a:solidFill>
                <a:srgbClr val="002B42"/>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Plots to verify the trend across samples</a:t>
            </a:r>
            <a:endParaRPr sz="2100">
              <a:solidFill>
                <a:srgbClr val="002B4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100">
              <a:solidFill>
                <a:srgbClr val="002B42"/>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8"/>
          <p:cNvSpPr txBox="1"/>
          <p:nvPr>
            <p:ph type="title"/>
          </p:nvPr>
        </p:nvSpPr>
        <p:spPr>
          <a:xfrm>
            <a:off x="155225" y="2754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t>Break ~ 5 minutes</a:t>
            </a:r>
            <a:endParaRPr sz="4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Workflow</a:t>
            </a:r>
            <a:endParaRPr/>
          </a:p>
        </p:txBody>
      </p:sp>
      <p:sp>
        <p:nvSpPr>
          <p:cNvPr id="485" name="Google Shape;485;p69"/>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Your cell’s regulome question </a:t>
            </a:r>
            <a:endParaRPr sz="1300">
              <a:solidFill>
                <a:srgbClr val="999999"/>
              </a:solidFill>
            </a:endParaRPr>
          </a:p>
        </p:txBody>
      </p:sp>
      <p:sp>
        <p:nvSpPr>
          <p:cNvPr id="486" name="Google Shape;486;p69"/>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Library preparation &amp; sequencing</a:t>
            </a:r>
            <a:endParaRPr sz="1300">
              <a:solidFill>
                <a:srgbClr val="999999"/>
              </a:solidFill>
            </a:endParaRPr>
          </a:p>
        </p:txBody>
      </p:sp>
      <p:sp>
        <p:nvSpPr>
          <p:cNvPr id="487" name="Google Shape;487;p69"/>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Demultiplex, read alignment and quantification</a:t>
            </a:r>
            <a:endParaRPr sz="1300">
              <a:solidFill>
                <a:srgbClr val="999999"/>
              </a:solidFill>
            </a:endParaRPr>
          </a:p>
        </p:txBody>
      </p:sp>
      <p:sp>
        <p:nvSpPr>
          <p:cNvPr id="488" name="Google Shape;488;p69"/>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Fragments count</a:t>
            </a:r>
            <a:endParaRPr sz="1300">
              <a:solidFill>
                <a:srgbClr val="999999"/>
              </a:solidFill>
            </a:endParaRPr>
          </a:p>
        </p:txBody>
      </p:sp>
      <p:sp>
        <p:nvSpPr>
          <p:cNvPr id="489" name="Google Shape;489;p69"/>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QC filtering low quality cells</a:t>
            </a:r>
            <a:endParaRPr sz="1300">
              <a:solidFill>
                <a:srgbClr val="999999"/>
              </a:solidFill>
            </a:endParaRPr>
          </a:p>
        </p:txBody>
      </p:sp>
      <p:sp>
        <p:nvSpPr>
          <p:cNvPr id="490" name="Google Shape;490;p69"/>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Layered dimensionality reduction</a:t>
            </a:r>
            <a:endParaRPr sz="1300"/>
          </a:p>
        </p:txBody>
      </p:sp>
      <p:sp>
        <p:nvSpPr>
          <p:cNvPr id="491" name="Google Shape;491;p69"/>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Embedding</a:t>
            </a:r>
            <a:endParaRPr sz="1300"/>
          </a:p>
        </p:txBody>
      </p:sp>
      <p:sp>
        <p:nvSpPr>
          <p:cNvPr id="492" name="Google Shape;492;p69"/>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Clustering</a:t>
            </a:r>
            <a:endParaRPr sz="1300"/>
          </a:p>
        </p:txBody>
      </p:sp>
      <p:sp>
        <p:nvSpPr>
          <p:cNvPr id="493" name="Google Shape;493;p69"/>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Find Markers - cell annotation</a:t>
            </a:r>
            <a:endParaRPr sz="1300"/>
          </a:p>
        </p:txBody>
      </p:sp>
      <p:sp>
        <p:nvSpPr>
          <p:cNvPr id="494" name="Google Shape;494;p69"/>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From bench</a:t>
            </a:r>
            <a:endParaRPr b="1" sz="1300"/>
          </a:p>
        </p:txBody>
      </p:sp>
      <p:sp>
        <p:nvSpPr>
          <p:cNvPr id="495" name="Google Shape;495;p69"/>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Through the bioinformatic analysis</a:t>
            </a:r>
            <a:endParaRPr b="1" sz="1300"/>
          </a:p>
        </p:txBody>
      </p:sp>
      <p:sp>
        <p:nvSpPr>
          <p:cNvPr id="496" name="Google Shape;496;p69"/>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To the biological interpretation</a:t>
            </a:r>
            <a:endParaRPr b="1" sz="1300"/>
          </a:p>
        </p:txBody>
      </p:sp>
      <p:sp>
        <p:nvSpPr>
          <p:cNvPr id="497" name="Google Shape;497;p69"/>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498" name="Google Shape;498;p69"/>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Peak calling</a:t>
            </a:r>
            <a:endParaRPr sz="1300"/>
          </a:p>
        </p:txBody>
      </p:sp>
      <p:sp>
        <p:nvSpPr>
          <p:cNvPr id="499" name="Google Shape;499;p69"/>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500" name="Google Shape;500;p69"/>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0"/>
          <p:cNvSpPr txBox="1"/>
          <p:nvPr/>
        </p:nvSpPr>
        <p:spPr>
          <a:xfrm>
            <a:off x="177900" y="1431575"/>
            <a:ext cx="87882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 sz="3600">
                <a:solidFill>
                  <a:srgbClr val="002A40"/>
                </a:solidFill>
              </a:rPr>
              <a:t>5. Normalization</a:t>
            </a:r>
            <a:r>
              <a:rPr lang="en" sz="3600">
                <a:solidFill>
                  <a:srgbClr val="002A40"/>
                </a:solidFill>
              </a:rPr>
              <a:t> and visualization on lower dimensional space</a:t>
            </a:r>
            <a:endParaRPr sz="4000">
              <a:solidFill>
                <a:srgbClr val="002A40"/>
              </a:solidFill>
            </a:endParaRPr>
          </a:p>
        </p:txBody>
      </p:sp>
      <p:sp>
        <p:nvSpPr>
          <p:cNvPr id="506" name="Google Shape;506;p70"/>
          <p:cNvSpPr txBox="1"/>
          <p:nvPr/>
        </p:nvSpPr>
        <p:spPr>
          <a:xfrm>
            <a:off x="266700" y="4400550"/>
            <a:ext cx="7886700" cy="492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2000">
                <a:solidFill>
                  <a:srgbClr val="007020"/>
                </a:solidFill>
                <a:highlight>
                  <a:srgbClr val="F7F7F7"/>
                </a:highlight>
                <a:latin typeface="Courier New"/>
                <a:ea typeface="Courier New"/>
                <a:cs typeface="Courier New"/>
                <a:sym typeface="Courier New"/>
              </a:rPr>
              <a:t>addIterativeLSI</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addUMAP</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addTSNE</a:t>
            </a:r>
            <a:r>
              <a:rPr lang="en" sz="2000">
                <a:solidFill>
                  <a:srgbClr val="333333"/>
                </a:solidFill>
                <a:highlight>
                  <a:srgbClr val="F7F7F7"/>
                </a:highlight>
                <a:latin typeface="Courier New"/>
                <a:ea typeface="Courier New"/>
                <a:cs typeface="Courier New"/>
                <a:sym typeface="Courier New"/>
              </a:rPr>
              <a:t>()</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1"/>
          <p:cNvSpPr txBox="1"/>
          <p:nvPr>
            <p:ph type="title"/>
          </p:nvPr>
        </p:nvSpPr>
        <p:spPr>
          <a:xfrm>
            <a:off x="196075" y="146850"/>
            <a:ext cx="85155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For dimensionality reduction we need to identify features that can separate cells</a:t>
            </a:r>
            <a:endParaRPr baseline="30000"/>
          </a:p>
        </p:txBody>
      </p:sp>
      <p:sp>
        <p:nvSpPr>
          <p:cNvPr id="513" name="Google Shape;513;p71"/>
          <p:cNvSpPr txBox="1"/>
          <p:nvPr/>
        </p:nvSpPr>
        <p:spPr>
          <a:xfrm>
            <a:off x="0" y="2266100"/>
            <a:ext cx="8317200" cy="5850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t/>
            </a:r>
            <a:endParaRPr b="1" sz="2600">
              <a:solidFill>
                <a:srgbClr val="333333"/>
              </a:solidFill>
              <a:highlight>
                <a:srgbClr val="FFFFFF"/>
              </a:highlight>
              <a:latin typeface="Helvetica Neue"/>
              <a:ea typeface="Helvetica Neue"/>
              <a:cs typeface="Helvetica Neue"/>
              <a:sym typeface="Helvetica Neue"/>
            </a:endParaRPr>
          </a:p>
        </p:txBody>
      </p:sp>
      <p:sp>
        <p:nvSpPr>
          <p:cNvPr id="514" name="Google Shape;514;p71"/>
          <p:cNvSpPr txBox="1"/>
          <p:nvPr/>
        </p:nvSpPr>
        <p:spPr>
          <a:xfrm>
            <a:off x="196075" y="1907850"/>
            <a:ext cx="7689600" cy="1631700"/>
          </a:xfrm>
          <a:prstGeom prst="rect">
            <a:avLst/>
          </a:prstGeom>
          <a:noFill/>
          <a:ln>
            <a:noFill/>
          </a:ln>
        </p:spPr>
        <p:txBody>
          <a:bodyPr anchorCtr="0" anchor="t" bIns="91425" lIns="91425" spcFirstLastPara="1" rIns="91425" wrap="square" tIns="91425">
            <a:spAutoFit/>
          </a:bodyPr>
          <a:lstStyle/>
          <a:p>
            <a:pPr indent="-387350" lvl="1" marL="914400" rtl="0" algn="l">
              <a:lnSpc>
                <a:spcPct val="150000"/>
              </a:lnSpc>
              <a:spcBef>
                <a:spcPts val="0"/>
              </a:spcBef>
              <a:spcAft>
                <a:spcPts val="0"/>
              </a:spcAft>
              <a:buClr>
                <a:srgbClr val="333333"/>
              </a:buClr>
              <a:buSzPts val="2500"/>
              <a:buFont typeface="Helvetica Neue"/>
              <a:buChar char="-"/>
            </a:pPr>
            <a:r>
              <a:rPr lang="en" sz="2500">
                <a:solidFill>
                  <a:srgbClr val="333333"/>
                </a:solidFill>
                <a:highlight>
                  <a:schemeClr val="lt1"/>
                </a:highlight>
                <a:latin typeface="Helvetica Neue"/>
                <a:ea typeface="Helvetica Neue"/>
                <a:cs typeface="Helvetica Neue"/>
                <a:sym typeface="Helvetica Neue"/>
              </a:rPr>
              <a:t>Highly variable genes ??</a:t>
            </a:r>
            <a:endParaRPr sz="2500">
              <a:solidFill>
                <a:srgbClr val="333333"/>
              </a:solidFill>
              <a:highlight>
                <a:schemeClr val="lt1"/>
              </a:highlight>
              <a:latin typeface="Helvetica Neue"/>
              <a:ea typeface="Helvetica Neue"/>
              <a:cs typeface="Helvetica Neue"/>
              <a:sym typeface="Helvetica Neue"/>
            </a:endParaRPr>
          </a:p>
          <a:p>
            <a:pPr indent="-387350" lvl="1" marL="914400" rtl="0" algn="l">
              <a:lnSpc>
                <a:spcPct val="150000"/>
              </a:lnSpc>
              <a:spcBef>
                <a:spcPts val="0"/>
              </a:spcBef>
              <a:spcAft>
                <a:spcPts val="0"/>
              </a:spcAft>
              <a:buClr>
                <a:srgbClr val="333333"/>
              </a:buClr>
              <a:buSzPts val="2500"/>
              <a:buFont typeface="Helvetica Neue"/>
              <a:buChar char="-"/>
            </a:pPr>
            <a:r>
              <a:rPr lang="en" sz="2500">
                <a:solidFill>
                  <a:srgbClr val="333333"/>
                </a:solidFill>
                <a:highlight>
                  <a:schemeClr val="lt1"/>
                </a:highlight>
                <a:latin typeface="Helvetica Neue"/>
                <a:ea typeface="Helvetica Neue"/>
                <a:cs typeface="Helvetica Neue"/>
                <a:sym typeface="Helvetica Neue"/>
              </a:rPr>
              <a:t>Most accessible features ??</a:t>
            </a:r>
            <a:endParaRPr b="1" sz="2600">
              <a:solidFill>
                <a:srgbClr val="333333"/>
              </a:solidFill>
              <a:highlight>
                <a:schemeClr val="lt1"/>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900">
              <a:solidFill>
                <a:srgbClr val="333333"/>
              </a:solidFill>
              <a:highlight>
                <a:schemeClr val="lt1"/>
              </a:highlight>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2"/>
          <p:cNvSpPr txBox="1"/>
          <p:nvPr>
            <p:ph type="title"/>
          </p:nvPr>
        </p:nvSpPr>
        <p:spPr>
          <a:xfrm>
            <a:off x="60875" y="0"/>
            <a:ext cx="9083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Alternative normalization and dimensionality reduction</a:t>
            </a:r>
            <a:endParaRPr/>
          </a:p>
        </p:txBody>
      </p:sp>
      <p:sp>
        <p:nvSpPr>
          <p:cNvPr id="520" name="Google Shape;520;p72"/>
          <p:cNvSpPr txBox="1"/>
          <p:nvPr>
            <p:ph idx="1" type="body"/>
          </p:nvPr>
        </p:nvSpPr>
        <p:spPr>
          <a:xfrm>
            <a:off x="60875" y="1154050"/>
            <a:ext cx="9083100" cy="32634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900">
                <a:solidFill>
                  <a:srgbClr val="333333"/>
                </a:solidFill>
                <a:highlight>
                  <a:schemeClr val="lt1"/>
                </a:highlight>
              </a:rPr>
              <a:t>Consideration: cells look very similar.</a:t>
            </a:r>
            <a:endParaRPr sz="1900">
              <a:solidFill>
                <a:srgbClr val="333333"/>
              </a:solidFill>
              <a:highlight>
                <a:schemeClr val="lt1"/>
              </a:highlight>
            </a:endParaRPr>
          </a:p>
          <a:p>
            <a:pPr indent="-349250" lvl="0" marL="9144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rPr>
              <a:t>Lots of 0s, bias in the PCs -&gt; misleading similarity.</a:t>
            </a:r>
            <a:endParaRPr sz="1900">
              <a:solidFill>
                <a:srgbClr val="333333"/>
              </a:solidFill>
              <a:highlight>
                <a:schemeClr val="lt1"/>
              </a:highlight>
            </a:endParaRPr>
          </a:p>
          <a:p>
            <a:pPr indent="-349250" lvl="0" marL="914400" rtl="0" algn="l">
              <a:lnSpc>
                <a:spcPct val="150000"/>
              </a:lnSpc>
              <a:spcBef>
                <a:spcPts val="0"/>
              </a:spcBef>
              <a:spcAft>
                <a:spcPts val="0"/>
              </a:spcAft>
              <a:buClr>
                <a:srgbClr val="333333"/>
              </a:buClr>
              <a:buSzPts val="1900"/>
              <a:buChar char="-"/>
            </a:pPr>
            <a:r>
              <a:rPr b="1" lang="en" sz="1900">
                <a:solidFill>
                  <a:srgbClr val="333333"/>
                </a:solidFill>
                <a:highlight>
                  <a:schemeClr val="lt1"/>
                </a:highlight>
              </a:rPr>
              <a:t>Spectral embedding</a:t>
            </a:r>
            <a:r>
              <a:rPr lang="en" sz="1900">
                <a:solidFill>
                  <a:srgbClr val="333333"/>
                </a:solidFill>
                <a:highlight>
                  <a:schemeClr val="lt1"/>
                </a:highlight>
              </a:rPr>
              <a:t> (using eigenvectors from Graph Laplacian - created from cell-cell similarity matrix)</a:t>
            </a:r>
            <a:endParaRPr sz="1900">
              <a:solidFill>
                <a:srgbClr val="333333"/>
              </a:solidFill>
              <a:highlight>
                <a:schemeClr val="lt1"/>
              </a:highlight>
            </a:endParaRPr>
          </a:p>
          <a:p>
            <a:pPr indent="-349250" lvl="1" marL="1371600" rtl="0" algn="l">
              <a:lnSpc>
                <a:spcPct val="150000"/>
              </a:lnSpc>
              <a:spcBef>
                <a:spcPts val="0"/>
              </a:spcBef>
              <a:spcAft>
                <a:spcPts val="0"/>
              </a:spcAft>
              <a:buClr>
                <a:srgbClr val="333333"/>
              </a:buClr>
              <a:buSzPts val="1900"/>
              <a:buChar char="-"/>
            </a:pPr>
            <a:r>
              <a:rPr lang="en" sz="1900">
                <a:solidFill>
                  <a:srgbClr val="333333"/>
                </a:solidFill>
                <a:highlight>
                  <a:schemeClr val="lt1"/>
                </a:highlight>
              </a:rPr>
              <a:t>Introduced in 2021 SnapATAC, with recent 2024 updates SnapATAC2 </a:t>
            </a:r>
            <a:endParaRPr sz="1900">
              <a:solidFill>
                <a:srgbClr val="333333"/>
              </a:solidFill>
              <a:highlight>
                <a:schemeClr val="lt1"/>
              </a:highlight>
            </a:endParaRPr>
          </a:p>
          <a:p>
            <a:pPr indent="-349250" lvl="0" marL="914400" rtl="0" algn="l">
              <a:lnSpc>
                <a:spcPct val="150000"/>
              </a:lnSpc>
              <a:spcBef>
                <a:spcPts val="0"/>
              </a:spcBef>
              <a:spcAft>
                <a:spcPts val="0"/>
              </a:spcAft>
              <a:buClr>
                <a:srgbClr val="333333"/>
              </a:buClr>
              <a:buSzPts val="1900"/>
              <a:buFont typeface="Helvetica Neue"/>
              <a:buChar char="-"/>
            </a:pPr>
            <a:r>
              <a:rPr b="1" lang="en" sz="2000">
                <a:solidFill>
                  <a:srgbClr val="333333"/>
                </a:solidFill>
                <a:highlight>
                  <a:schemeClr val="lt1"/>
                </a:highlight>
              </a:rPr>
              <a:t>Latent Semantic Indexing (LSI)</a:t>
            </a:r>
            <a:endParaRPr b="1" sz="2000">
              <a:solidFill>
                <a:srgbClr val="333333"/>
              </a:solidFill>
              <a:highlight>
                <a:schemeClr val="lt1"/>
              </a:highlight>
            </a:endParaRPr>
          </a:p>
          <a:p>
            <a:pPr indent="-349250" lvl="0" marL="13716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rPr>
              <a:t>Introduced in 2015, implemented in different ways by Signac and 2021  by ArchR.</a:t>
            </a:r>
            <a:endParaRPr sz="1300">
              <a:solidFill>
                <a:schemeClr val="dk1"/>
              </a:solidFill>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3"/>
          <p:cNvSpPr txBox="1"/>
          <p:nvPr>
            <p:ph type="title"/>
          </p:nvPr>
        </p:nvSpPr>
        <p:spPr>
          <a:xfrm>
            <a:off x="-90700" y="110266"/>
            <a:ext cx="7886700" cy="7368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
              <a:t>Latent semantic Indexing (LSI)</a:t>
            </a:r>
            <a:endParaRPr/>
          </a:p>
        </p:txBody>
      </p:sp>
      <p:sp>
        <p:nvSpPr>
          <p:cNvPr id="526" name="Google Shape;526;p73"/>
          <p:cNvSpPr txBox="1"/>
          <p:nvPr/>
        </p:nvSpPr>
        <p:spPr>
          <a:xfrm>
            <a:off x="157925" y="591925"/>
            <a:ext cx="857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52525"/>
                </a:solidFill>
                <a:highlight>
                  <a:srgbClr val="FFFFFF"/>
                </a:highlight>
              </a:rPr>
              <a:t>To find co-occurrences of words in documents to give insights into the </a:t>
            </a:r>
            <a:r>
              <a:rPr b="1" lang="en" sz="1800">
                <a:solidFill>
                  <a:srgbClr val="252525"/>
                </a:solidFill>
                <a:highlight>
                  <a:srgbClr val="FFFFFF"/>
                </a:highlight>
              </a:rPr>
              <a:t>topics</a:t>
            </a:r>
            <a:r>
              <a:rPr lang="en" sz="1800">
                <a:solidFill>
                  <a:srgbClr val="252525"/>
                </a:solidFill>
                <a:highlight>
                  <a:srgbClr val="FFFFFF"/>
                </a:highlight>
              </a:rPr>
              <a:t> of those documents</a:t>
            </a:r>
            <a:endParaRPr sz="1800"/>
          </a:p>
        </p:txBody>
      </p:sp>
      <p:pic>
        <p:nvPicPr>
          <p:cNvPr id="527" name="Google Shape;527;p73"/>
          <p:cNvPicPr preferRelativeResize="0"/>
          <p:nvPr/>
        </p:nvPicPr>
        <p:blipFill>
          <a:blip r:embed="rId3">
            <a:alphaModFix/>
          </a:blip>
          <a:stretch>
            <a:fillRect/>
          </a:stretch>
        </p:blipFill>
        <p:spPr>
          <a:xfrm>
            <a:off x="220425" y="1239516"/>
            <a:ext cx="4725740" cy="3570559"/>
          </a:xfrm>
          <a:prstGeom prst="rect">
            <a:avLst/>
          </a:prstGeom>
          <a:noFill/>
          <a:ln>
            <a:noFill/>
          </a:ln>
        </p:spPr>
      </p:pic>
      <p:sp>
        <p:nvSpPr>
          <p:cNvPr id="528" name="Google Shape;528;p73"/>
          <p:cNvSpPr txBox="1"/>
          <p:nvPr/>
        </p:nvSpPr>
        <p:spPr>
          <a:xfrm>
            <a:off x="4839000" y="1128725"/>
            <a:ext cx="43050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2A40"/>
              </a:buClr>
              <a:buSzPts val="1600"/>
              <a:buChar char="●"/>
            </a:pPr>
            <a:r>
              <a:rPr lang="en" sz="1600">
                <a:solidFill>
                  <a:srgbClr val="002A40"/>
                </a:solidFill>
              </a:rPr>
              <a:t>How many times a word appears in a document?</a:t>
            </a:r>
            <a:endParaRPr sz="1600">
              <a:solidFill>
                <a:srgbClr val="002A40"/>
              </a:solidFill>
            </a:endParaRPr>
          </a:p>
          <a:p>
            <a:pPr indent="0" lvl="0" marL="457200" rtl="0" algn="l">
              <a:spcBef>
                <a:spcPts val="0"/>
              </a:spcBef>
              <a:spcAft>
                <a:spcPts val="0"/>
              </a:spcAft>
              <a:buNone/>
            </a:pPr>
            <a:r>
              <a:t/>
            </a:r>
            <a:endParaRPr sz="1600">
              <a:solidFill>
                <a:srgbClr val="002A40"/>
              </a:solidFill>
            </a:endParaRPr>
          </a:p>
          <a:p>
            <a:pPr indent="-330200" lvl="0" marL="457200" rtl="0" algn="l">
              <a:spcBef>
                <a:spcPts val="0"/>
              </a:spcBef>
              <a:spcAft>
                <a:spcPts val="0"/>
              </a:spcAft>
              <a:buClr>
                <a:srgbClr val="002A40"/>
              </a:buClr>
              <a:buSzPts val="1600"/>
              <a:buChar char="●"/>
            </a:pPr>
            <a:r>
              <a:rPr lang="en" sz="1600">
                <a:solidFill>
                  <a:srgbClr val="002A40"/>
                </a:solidFill>
              </a:rPr>
              <a:t>Term frequency of a word in a document</a:t>
            </a:r>
            <a:endParaRPr sz="1600">
              <a:solidFill>
                <a:srgbClr val="002A40"/>
              </a:solidFill>
            </a:endParaRPr>
          </a:p>
          <a:p>
            <a:pPr indent="0" lvl="0" marL="457200" rtl="0" algn="l">
              <a:spcBef>
                <a:spcPts val="0"/>
              </a:spcBef>
              <a:spcAft>
                <a:spcPts val="0"/>
              </a:spcAft>
              <a:buNone/>
            </a:pPr>
            <a:r>
              <a:t/>
            </a:r>
            <a:endParaRPr sz="1600">
              <a:solidFill>
                <a:srgbClr val="002A40"/>
              </a:solidFill>
            </a:endParaRPr>
          </a:p>
          <a:p>
            <a:pPr indent="-330200" lvl="0" marL="457200" rtl="0" algn="l">
              <a:spcBef>
                <a:spcPts val="0"/>
              </a:spcBef>
              <a:spcAft>
                <a:spcPts val="0"/>
              </a:spcAft>
              <a:buClr>
                <a:srgbClr val="002A40"/>
              </a:buClr>
              <a:buSzPts val="1600"/>
              <a:buChar char="●"/>
            </a:pPr>
            <a:r>
              <a:rPr lang="en" sz="1600">
                <a:solidFill>
                  <a:srgbClr val="002A40"/>
                </a:solidFill>
              </a:rPr>
              <a:t>Are common words (this, what, and if ) informative? -&gt; low ranking</a:t>
            </a:r>
            <a:endParaRPr sz="1600">
              <a:solidFill>
                <a:srgbClr val="002A40"/>
              </a:solidFill>
            </a:endParaRPr>
          </a:p>
          <a:p>
            <a:pPr indent="0" lvl="0" marL="0" rtl="0" algn="l">
              <a:spcBef>
                <a:spcPts val="0"/>
              </a:spcBef>
              <a:spcAft>
                <a:spcPts val="0"/>
              </a:spcAft>
              <a:buNone/>
            </a:pPr>
            <a:r>
              <a:t/>
            </a:r>
            <a:endParaRPr sz="1600">
              <a:solidFill>
                <a:srgbClr val="002A40"/>
              </a:solidFill>
            </a:endParaRPr>
          </a:p>
          <a:p>
            <a:pPr indent="-330200" lvl="0" marL="457200" rtl="0" algn="l">
              <a:spcBef>
                <a:spcPts val="0"/>
              </a:spcBef>
              <a:spcAft>
                <a:spcPts val="0"/>
              </a:spcAft>
              <a:buClr>
                <a:srgbClr val="002A40"/>
              </a:buClr>
              <a:buSzPts val="1600"/>
              <a:buChar char="●"/>
            </a:pPr>
            <a:r>
              <a:rPr lang="en" sz="1600" u="sng">
                <a:solidFill>
                  <a:srgbClr val="002A40"/>
                </a:solidFill>
              </a:rPr>
              <a:t>Inverse document frequency</a:t>
            </a:r>
            <a:r>
              <a:rPr lang="en" sz="1600">
                <a:solidFill>
                  <a:srgbClr val="002A40"/>
                </a:solidFill>
              </a:rPr>
              <a:t> of the word across a set of documents.</a:t>
            </a:r>
            <a:endParaRPr sz="1600">
              <a:solidFill>
                <a:srgbClr val="002A40"/>
              </a:solidFill>
            </a:endParaRPr>
          </a:p>
          <a:p>
            <a:pPr indent="0" lvl="0" marL="457200" rtl="0" algn="l">
              <a:spcBef>
                <a:spcPts val="0"/>
              </a:spcBef>
              <a:spcAft>
                <a:spcPts val="0"/>
              </a:spcAft>
              <a:buNone/>
            </a:pPr>
            <a:r>
              <a:t/>
            </a:r>
            <a:endParaRPr sz="1600">
              <a:solidFill>
                <a:srgbClr val="002A40"/>
              </a:solidFill>
              <a:highlight>
                <a:srgbClr val="FFFFFF"/>
              </a:highlight>
            </a:endParaRPr>
          </a:p>
          <a:p>
            <a:pPr indent="-330200" lvl="0" marL="457200" rtl="0" algn="l">
              <a:spcBef>
                <a:spcPts val="0"/>
              </a:spcBef>
              <a:spcAft>
                <a:spcPts val="0"/>
              </a:spcAft>
              <a:buClr>
                <a:srgbClr val="002A40"/>
              </a:buClr>
              <a:buSzPts val="1600"/>
              <a:buChar char="●"/>
            </a:pPr>
            <a:r>
              <a:rPr lang="en" sz="1600">
                <a:solidFill>
                  <a:srgbClr val="002A40"/>
                </a:solidFill>
                <a:highlight>
                  <a:srgbClr val="FFFFFF"/>
                </a:highlight>
              </a:rPr>
              <a:t>Use singular value decomposition (SVD) to identify patterns between words and documents</a:t>
            </a:r>
            <a:r>
              <a:rPr lang="en" sz="1600">
                <a:solidFill>
                  <a:srgbClr val="002A40"/>
                </a:solidFill>
              </a:rPr>
              <a:t>.</a:t>
            </a:r>
            <a:endParaRPr sz="1600">
              <a:solidFill>
                <a:srgbClr val="002A4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4"/>
          <p:cNvSpPr txBox="1"/>
          <p:nvPr>
            <p:ph type="title"/>
          </p:nvPr>
        </p:nvSpPr>
        <p:spPr>
          <a:xfrm>
            <a:off x="130875" y="5911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LSI to normalize scATAC-seq data</a:t>
            </a:r>
            <a:endParaRPr/>
          </a:p>
        </p:txBody>
      </p:sp>
      <p:sp>
        <p:nvSpPr>
          <p:cNvPr id="535" name="Google Shape;535;p74"/>
          <p:cNvSpPr txBox="1"/>
          <p:nvPr/>
        </p:nvSpPr>
        <p:spPr>
          <a:xfrm>
            <a:off x="93000" y="974850"/>
            <a:ext cx="8958000" cy="3193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Documents -&gt; cells;  Words -&gt; feature</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highlight>
                  <a:schemeClr val="lt1"/>
                </a:highlight>
                <a:latin typeface="Helvetica Neue"/>
                <a:ea typeface="Helvetica Neue"/>
                <a:cs typeface="Helvetica Neue"/>
                <a:sym typeface="Helvetica Neue"/>
              </a:rPr>
              <a:t>Help to identify features that are more </a:t>
            </a:r>
            <a:r>
              <a:rPr b="1" lang="en" sz="1700">
                <a:solidFill>
                  <a:srgbClr val="002A40"/>
                </a:solidFill>
                <a:highlight>
                  <a:schemeClr val="lt1"/>
                </a:highlight>
                <a:latin typeface="Helvetica Neue"/>
                <a:ea typeface="Helvetica Neue"/>
                <a:cs typeface="Helvetica Neue"/>
                <a:sym typeface="Helvetica Neue"/>
              </a:rPr>
              <a:t>“specific”</a:t>
            </a:r>
            <a:r>
              <a:rPr lang="en" sz="1700">
                <a:solidFill>
                  <a:srgbClr val="002A40"/>
                </a:solidFill>
                <a:highlight>
                  <a:schemeClr val="lt1"/>
                </a:highlight>
                <a:latin typeface="Helvetica Neue"/>
                <a:ea typeface="Helvetica Neue"/>
                <a:cs typeface="Helvetica Neue"/>
                <a:sym typeface="Helvetica Neue"/>
              </a:rPr>
              <a:t> rather than </a:t>
            </a:r>
            <a:r>
              <a:rPr b="1" lang="en" sz="1700">
                <a:solidFill>
                  <a:srgbClr val="002A40"/>
                </a:solidFill>
                <a:highlight>
                  <a:schemeClr val="lt1"/>
                </a:highlight>
                <a:latin typeface="Helvetica Neue"/>
                <a:ea typeface="Helvetica Neue"/>
                <a:cs typeface="Helvetica Neue"/>
                <a:sym typeface="Helvetica Neue"/>
              </a:rPr>
              <a:t>commonly accessible</a:t>
            </a:r>
            <a:r>
              <a:rPr lang="en" sz="1700">
                <a:solidFill>
                  <a:srgbClr val="002A40"/>
                </a:solidFill>
                <a:highlight>
                  <a:schemeClr val="lt1"/>
                </a:highlight>
                <a:latin typeface="Helvetica Neue"/>
                <a:ea typeface="Helvetica Neue"/>
                <a:cs typeface="Helvetica Neue"/>
                <a:sym typeface="Helvetica Neue"/>
              </a:rPr>
              <a:t>.</a:t>
            </a:r>
            <a:endParaRPr sz="1700">
              <a:solidFill>
                <a:srgbClr val="002A40"/>
              </a:solidFill>
              <a:highlight>
                <a:schemeClr val="lt1"/>
              </a:highlight>
              <a:latin typeface="Helvetica Neue"/>
              <a:ea typeface="Helvetica Neue"/>
              <a:cs typeface="Helvetica Neue"/>
              <a:sym typeface="Helvetica Neue"/>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Normalize for term frequency followed by depth norm to a constant 10,000</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rgbClr val="333333"/>
                </a:solidFill>
                <a:highlight>
                  <a:srgbClr val="FFFFFF"/>
                </a:highlight>
                <a:latin typeface="Helvetica Neue"/>
                <a:ea typeface="Helvetica Neue"/>
                <a:cs typeface="Helvetica Neue"/>
                <a:sym typeface="Helvetica Neue"/>
              </a:rPr>
              <a:t>Normalized by the inverse document frequency -&gt; weighted features across cells</a:t>
            </a:r>
            <a:endParaRPr sz="1700">
              <a:solidFill>
                <a:srgbClr val="333333"/>
              </a:solidFill>
              <a:highlight>
                <a:srgbClr val="FFFFFF"/>
              </a:highlight>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333333"/>
              </a:buClr>
              <a:buSzPts val="1700"/>
              <a:buFont typeface="Helvetica Neue"/>
              <a:buChar char="●"/>
            </a:pPr>
            <a:r>
              <a:rPr lang="en" sz="1700">
                <a:solidFill>
                  <a:srgbClr val="333333"/>
                </a:solidFill>
                <a:highlight>
                  <a:srgbClr val="FFFFFF"/>
                </a:highlight>
                <a:latin typeface="Helvetica Neue"/>
                <a:ea typeface="Helvetica Neue"/>
                <a:cs typeface="Helvetica Neue"/>
                <a:sym typeface="Helvetica Neue"/>
              </a:rPr>
              <a:t>The term frequency-inverse document frequency (TF-IDF) matrix reflects how important a</a:t>
            </a:r>
            <a:r>
              <a:rPr i="1" lang="en" sz="1700">
                <a:solidFill>
                  <a:srgbClr val="333333"/>
                </a:solidFill>
                <a:highlight>
                  <a:srgbClr val="FFFFFF"/>
                </a:highlight>
                <a:latin typeface="Helvetica Neue"/>
                <a:ea typeface="Helvetica Neue"/>
                <a:cs typeface="Helvetica Neue"/>
                <a:sym typeface="Helvetica Neue"/>
              </a:rPr>
              <a:t> region/peak</a:t>
            </a:r>
            <a:r>
              <a:rPr lang="en" sz="1700">
                <a:solidFill>
                  <a:srgbClr val="333333"/>
                </a:solidFill>
                <a:highlight>
                  <a:srgbClr val="FFFFFF"/>
                </a:highlight>
                <a:latin typeface="Helvetica Neue"/>
                <a:ea typeface="Helvetica Neue"/>
                <a:cs typeface="Helvetica Neue"/>
                <a:sym typeface="Helvetica Neue"/>
              </a:rPr>
              <a:t> is to a</a:t>
            </a:r>
            <a:r>
              <a:rPr i="1" lang="en" sz="1700">
                <a:solidFill>
                  <a:srgbClr val="333333"/>
                </a:solidFill>
                <a:highlight>
                  <a:srgbClr val="FFFFFF"/>
                </a:highlight>
                <a:latin typeface="Helvetica Neue"/>
                <a:ea typeface="Helvetica Neue"/>
                <a:cs typeface="Helvetica Neue"/>
                <a:sym typeface="Helvetica Neue"/>
              </a:rPr>
              <a:t> sample/cell</a:t>
            </a:r>
            <a:endParaRPr i="1" sz="1700">
              <a:solidFill>
                <a:srgbClr val="333333"/>
              </a:solidFill>
              <a:highlight>
                <a:srgbClr val="FFFFFF"/>
              </a:highlight>
              <a:latin typeface="Helvetica Neue"/>
              <a:ea typeface="Helvetica Neue"/>
              <a:cs typeface="Helvetica Neue"/>
              <a:sym typeface="Helvetica Neue"/>
            </a:endParaRPr>
          </a:p>
          <a:p>
            <a:pPr indent="-336550" lvl="0" marL="457200" rtl="0" algn="l">
              <a:lnSpc>
                <a:spcPct val="150000"/>
              </a:lnSpc>
              <a:spcBef>
                <a:spcPts val="0"/>
              </a:spcBef>
              <a:spcAft>
                <a:spcPts val="0"/>
              </a:spcAft>
              <a:buClr>
                <a:schemeClr val="dk1"/>
              </a:buClr>
              <a:buSzPts val="1700"/>
              <a:buChar char="●"/>
            </a:pPr>
            <a:r>
              <a:rPr lang="en" sz="1700">
                <a:solidFill>
                  <a:srgbClr val="333333"/>
                </a:solidFill>
                <a:highlight>
                  <a:schemeClr val="lt1"/>
                </a:highlight>
              </a:rPr>
              <a:t>Low dimensional space -&gt; singular value decomposition (SVD) of the most </a:t>
            </a:r>
            <a:r>
              <a:rPr i="1" lang="en" sz="1700">
                <a:solidFill>
                  <a:srgbClr val="333333"/>
                </a:solidFill>
                <a:highlight>
                  <a:schemeClr val="lt1"/>
                </a:highlight>
              </a:rPr>
              <a:t>valuable</a:t>
            </a:r>
            <a:r>
              <a:rPr lang="en" sz="1700">
                <a:solidFill>
                  <a:srgbClr val="333333"/>
                </a:solidFill>
                <a:highlight>
                  <a:schemeClr val="lt1"/>
                </a:highlight>
              </a:rPr>
              <a:t> information across cells/samples </a:t>
            </a:r>
            <a:endParaRPr sz="1700">
              <a:solidFill>
                <a:srgbClr val="002A40"/>
              </a:solidFill>
              <a:highlight>
                <a:schemeClr val="lt1"/>
              </a:highlight>
              <a:latin typeface="Helvetica Neue"/>
              <a:ea typeface="Helvetica Neue"/>
              <a:cs typeface="Helvetica Neue"/>
              <a:sym typeface="Helvetica Neue"/>
            </a:endParaRPr>
          </a:p>
        </p:txBody>
      </p:sp>
      <p:sp>
        <p:nvSpPr>
          <p:cNvPr id="536" name="Google Shape;536;p74"/>
          <p:cNvSpPr txBox="1"/>
          <p:nvPr/>
        </p:nvSpPr>
        <p:spPr>
          <a:xfrm>
            <a:off x="490350" y="4183650"/>
            <a:ext cx="3961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Excel sheet</a:t>
            </a:r>
            <a:r>
              <a:rPr lang="en">
                <a:latin typeface="Helvetica Neue"/>
                <a:ea typeface="Helvetica Neue"/>
                <a:cs typeface="Helvetica Neue"/>
                <a:sym typeface="Helvetica Neue"/>
              </a:rPr>
              <a:t> illustrating LSI computations</a:t>
            </a:r>
            <a:endParaRPr>
              <a:latin typeface="Helvetica Neue"/>
              <a:ea typeface="Helvetica Neue"/>
              <a:cs typeface="Helvetica Neue"/>
              <a:sym typeface="Helvetica Neue"/>
            </a:endParaRPr>
          </a:p>
        </p:txBody>
      </p:sp>
      <p:sp>
        <p:nvSpPr>
          <p:cNvPr id="537" name="Google Shape;537;p74"/>
          <p:cNvSpPr txBox="1"/>
          <p:nvPr/>
        </p:nvSpPr>
        <p:spPr>
          <a:xfrm>
            <a:off x="141675" y="513450"/>
            <a:ext cx="78651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700">
                <a:solidFill>
                  <a:srgbClr val="333333"/>
                </a:solidFill>
                <a:highlight>
                  <a:schemeClr val="lt1"/>
                </a:highlight>
                <a:latin typeface="Helvetica Neue"/>
                <a:ea typeface="Helvetica Neue"/>
                <a:cs typeface="Helvetica Neue"/>
                <a:sym typeface="Helvetica Neue"/>
              </a:rPr>
              <a:t>H</a:t>
            </a:r>
            <a:r>
              <a:rPr b="1" lang="en" sz="1700">
                <a:solidFill>
                  <a:srgbClr val="333333"/>
                </a:solidFill>
                <a:highlight>
                  <a:schemeClr val="lt1"/>
                </a:highlight>
                <a:latin typeface="Helvetica Neue"/>
                <a:ea typeface="Helvetica Neue"/>
                <a:cs typeface="Helvetica Neue"/>
                <a:sym typeface="Helvetica Neue"/>
              </a:rPr>
              <a:t>ow important a</a:t>
            </a:r>
            <a:r>
              <a:rPr b="1" i="1" lang="en" sz="1700">
                <a:solidFill>
                  <a:srgbClr val="333333"/>
                </a:solidFill>
                <a:highlight>
                  <a:schemeClr val="lt1"/>
                </a:highlight>
                <a:latin typeface="Helvetica Neue"/>
                <a:ea typeface="Helvetica Neue"/>
                <a:cs typeface="Helvetica Neue"/>
                <a:sym typeface="Helvetica Neue"/>
              </a:rPr>
              <a:t> region/</a:t>
            </a:r>
            <a:r>
              <a:rPr b="1" i="1" lang="en" sz="1700">
                <a:solidFill>
                  <a:srgbClr val="333333"/>
                </a:solidFill>
                <a:highlight>
                  <a:schemeClr val="lt1"/>
                </a:highlight>
                <a:latin typeface="Helvetica Neue"/>
                <a:ea typeface="Helvetica Neue"/>
                <a:cs typeface="Helvetica Neue"/>
                <a:sym typeface="Helvetica Neue"/>
              </a:rPr>
              <a:t>peak</a:t>
            </a:r>
            <a:r>
              <a:rPr b="1" lang="en" sz="1700">
                <a:solidFill>
                  <a:srgbClr val="333333"/>
                </a:solidFill>
                <a:highlight>
                  <a:schemeClr val="lt1"/>
                </a:highlight>
                <a:latin typeface="Helvetica Neue"/>
                <a:ea typeface="Helvetica Neue"/>
                <a:cs typeface="Helvetica Neue"/>
                <a:sym typeface="Helvetica Neue"/>
              </a:rPr>
              <a:t> is to a</a:t>
            </a:r>
            <a:r>
              <a:rPr b="1" i="1" lang="en" sz="1700">
                <a:solidFill>
                  <a:srgbClr val="333333"/>
                </a:solidFill>
                <a:highlight>
                  <a:schemeClr val="lt1"/>
                </a:highlight>
                <a:latin typeface="Helvetica Neue"/>
                <a:ea typeface="Helvetica Neue"/>
                <a:cs typeface="Helvetica Neue"/>
                <a:sym typeface="Helvetica Neue"/>
              </a:rPr>
              <a:t> sample/cell</a:t>
            </a:r>
            <a:endParaRPr b="1" i="1" sz="1700">
              <a:solidFill>
                <a:srgbClr val="333333"/>
              </a:solidFill>
              <a:highlight>
                <a:schemeClr val="lt1"/>
              </a:highlight>
              <a:latin typeface="Helvetica Neue"/>
              <a:ea typeface="Helvetica Neue"/>
              <a:cs typeface="Helvetica Neue"/>
              <a:sym typeface="Helvetica Neue"/>
            </a:endParaRPr>
          </a:p>
        </p:txBody>
      </p:sp>
      <p:sp>
        <p:nvSpPr>
          <p:cNvPr id="538" name="Google Shape;538;p74"/>
          <p:cNvSpPr txBox="1"/>
          <p:nvPr/>
        </p:nvSpPr>
        <p:spPr>
          <a:xfrm>
            <a:off x="639750" y="46509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addIterativeLSI</a:t>
            </a:r>
            <a:r>
              <a:rPr lang="en" sz="1600">
                <a:solidFill>
                  <a:srgbClr val="333333"/>
                </a:solidFill>
                <a:highlight>
                  <a:srgbClr val="F7F7F7"/>
                </a:highlight>
                <a:latin typeface="Courier New"/>
                <a:ea typeface="Courier New"/>
                <a:cs typeface="Courier New"/>
                <a:sym typeface="Courier New"/>
              </a:rPr>
              <a:t>()</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5"/>
          <p:cNvSpPr txBox="1"/>
          <p:nvPr>
            <p:ph type="title"/>
          </p:nvPr>
        </p:nvSpPr>
        <p:spPr>
          <a:xfrm>
            <a:off x="130875" y="5911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Spectral embedding</a:t>
            </a:r>
            <a:endParaRPr/>
          </a:p>
        </p:txBody>
      </p:sp>
      <p:sp>
        <p:nvSpPr>
          <p:cNvPr id="545" name="Google Shape;545;p75"/>
          <p:cNvSpPr txBox="1"/>
          <p:nvPr/>
        </p:nvSpPr>
        <p:spPr>
          <a:xfrm>
            <a:off x="130875" y="459625"/>
            <a:ext cx="89580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Char char="●"/>
            </a:pPr>
            <a:r>
              <a:rPr lang="en" sz="1700">
                <a:solidFill>
                  <a:srgbClr val="002A40"/>
                </a:solidFill>
                <a:latin typeface="Helvetica Neue"/>
                <a:ea typeface="Helvetica Neue"/>
                <a:cs typeface="Helvetica Neue"/>
                <a:sym typeface="Helvetica Neue"/>
              </a:rPr>
              <a:t>Cells are considered nodes in a graph</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Edges between cells reflect cells that are immediately to each other</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Spectral embedding is a partitioning technique of the resulting graph using the eigenvalue decomposition of the Graph Laplacian </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The embedding has been used for clustering</a:t>
            </a:r>
            <a:endParaRPr sz="1700">
              <a:solidFill>
                <a:srgbClr val="002A40"/>
              </a:solidFill>
              <a:latin typeface="Helvetica Neue"/>
              <a:ea typeface="Helvetica Neue"/>
              <a:cs typeface="Helvetica Neue"/>
              <a:sym typeface="Helvetica Neue"/>
            </a:endParaRPr>
          </a:p>
        </p:txBody>
      </p:sp>
      <p:pic>
        <p:nvPicPr>
          <p:cNvPr id="546" name="Google Shape;546;p75"/>
          <p:cNvPicPr preferRelativeResize="0"/>
          <p:nvPr/>
        </p:nvPicPr>
        <p:blipFill>
          <a:blip r:embed="rId3">
            <a:alphaModFix/>
          </a:blip>
          <a:stretch>
            <a:fillRect/>
          </a:stretch>
        </p:blipFill>
        <p:spPr>
          <a:xfrm>
            <a:off x="130875" y="2929575"/>
            <a:ext cx="3830401" cy="1811325"/>
          </a:xfrm>
          <a:prstGeom prst="rect">
            <a:avLst/>
          </a:prstGeom>
          <a:noFill/>
          <a:ln>
            <a:noFill/>
          </a:ln>
        </p:spPr>
      </p:pic>
      <p:pic>
        <p:nvPicPr>
          <p:cNvPr id="547" name="Google Shape;547;p75"/>
          <p:cNvPicPr preferRelativeResize="0"/>
          <p:nvPr/>
        </p:nvPicPr>
        <p:blipFill>
          <a:blip r:embed="rId4">
            <a:alphaModFix/>
          </a:blip>
          <a:stretch>
            <a:fillRect/>
          </a:stretch>
        </p:blipFill>
        <p:spPr>
          <a:xfrm>
            <a:off x="4697050" y="2961775"/>
            <a:ext cx="3763945" cy="1811325"/>
          </a:xfrm>
          <a:prstGeom prst="rect">
            <a:avLst/>
          </a:prstGeom>
          <a:noFill/>
          <a:ln>
            <a:noFill/>
          </a:ln>
        </p:spPr>
      </p:pic>
      <p:sp>
        <p:nvSpPr>
          <p:cNvPr id="548" name="Google Shape;548;p75"/>
          <p:cNvSpPr txBox="1"/>
          <p:nvPr/>
        </p:nvSpPr>
        <p:spPr>
          <a:xfrm>
            <a:off x="254725" y="2448150"/>
            <a:ext cx="28512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rgbClr val="002B42"/>
                </a:solidFill>
                <a:latin typeface="Helvetica Neue"/>
                <a:ea typeface="Helvetica Neue"/>
                <a:cs typeface="Helvetica Neue"/>
                <a:sym typeface="Helvetica Neue"/>
              </a:rPr>
              <a:t>K-Means clustering</a:t>
            </a:r>
            <a:endParaRPr sz="2100" u="sng">
              <a:solidFill>
                <a:srgbClr val="002B42"/>
              </a:solidFill>
              <a:latin typeface="Helvetica Neue"/>
              <a:ea typeface="Helvetica Neue"/>
              <a:cs typeface="Helvetica Neue"/>
              <a:sym typeface="Helvetica Neue"/>
            </a:endParaRPr>
          </a:p>
        </p:txBody>
      </p:sp>
      <p:sp>
        <p:nvSpPr>
          <p:cNvPr id="549" name="Google Shape;549;p75"/>
          <p:cNvSpPr txBox="1"/>
          <p:nvPr/>
        </p:nvSpPr>
        <p:spPr>
          <a:xfrm>
            <a:off x="4844000" y="2487775"/>
            <a:ext cx="28512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rgbClr val="002B42"/>
                </a:solidFill>
                <a:latin typeface="Helvetica Neue"/>
                <a:ea typeface="Helvetica Neue"/>
                <a:cs typeface="Helvetica Neue"/>
                <a:sym typeface="Helvetica Neue"/>
              </a:rPr>
              <a:t>Spectral</a:t>
            </a:r>
            <a:r>
              <a:rPr lang="en" sz="2100" u="sng">
                <a:solidFill>
                  <a:srgbClr val="002B42"/>
                </a:solidFill>
                <a:latin typeface="Helvetica Neue"/>
                <a:ea typeface="Helvetica Neue"/>
                <a:cs typeface="Helvetica Neue"/>
                <a:sym typeface="Helvetica Neue"/>
              </a:rPr>
              <a:t> clustering</a:t>
            </a:r>
            <a:endParaRPr sz="2100" u="sng">
              <a:solidFill>
                <a:srgbClr val="002B42"/>
              </a:solidFill>
              <a:latin typeface="Helvetica Neue"/>
              <a:ea typeface="Helvetica Neue"/>
              <a:cs typeface="Helvetica Neue"/>
              <a:sym typeface="Helvetica Neue"/>
            </a:endParaRPr>
          </a:p>
        </p:txBody>
      </p:sp>
      <p:sp>
        <p:nvSpPr>
          <p:cNvPr id="550" name="Google Shape;550;p75"/>
          <p:cNvSpPr txBox="1"/>
          <p:nvPr/>
        </p:nvSpPr>
        <p:spPr>
          <a:xfrm>
            <a:off x="1257300" y="4658200"/>
            <a:ext cx="7886700" cy="392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50" u="sng">
                <a:solidFill>
                  <a:schemeClr val="hlink"/>
                </a:solidFill>
                <a:highlight>
                  <a:srgbClr val="FFFFFF"/>
                </a:highlight>
                <a:hlinkClick r:id="rId5"/>
              </a:rPr>
              <a:t>A fast, scalable and versatile tool for analysis of single-cell omics data, Nature Methods 2024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6"/>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3</a:t>
            </a:r>
            <a:endParaRPr/>
          </a:p>
        </p:txBody>
      </p:sp>
      <p:sp>
        <p:nvSpPr>
          <p:cNvPr id="556" name="Google Shape;556;p76"/>
          <p:cNvSpPr txBox="1"/>
          <p:nvPr/>
        </p:nvSpPr>
        <p:spPr>
          <a:xfrm>
            <a:off x="255900" y="1100350"/>
            <a:ext cx="8150400" cy="2415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Which dimensionality reduction method is able to preserve the </a:t>
            </a:r>
            <a:r>
              <a:rPr b="1" lang="en" sz="2300">
                <a:solidFill>
                  <a:srgbClr val="002B42"/>
                </a:solidFill>
                <a:latin typeface="Helvetica Neue"/>
                <a:ea typeface="Helvetica Neue"/>
                <a:cs typeface="Helvetica Neue"/>
                <a:sym typeface="Helvetica Neue"/>
              </a:rPr>
              <a:t>local structure of cells (neighborhood)</a:t>
            </a:r>
            <a:r>
              <a:rPr lang="en" sz="2300">
                <a:solidFill>
                  <a:srgbClr val="002B42"/>
                </a:solidFill>
                <a:latin typeface="Helvetica Neue"/>
                <a:ea typeface="Helvetica Neue"/>
                <a:cs typeface="Helvetica Neue"/>
                <a:sym typeface="Helvetica Neue"/>
              </a:rPr>
              <a:t> in the low dimensional space?</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PCA</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UMAP</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Both</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2"/>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Workshop</a:t>
            </a:r>
            <a:r>
              <a:rPr lang="en" sz="3700"/>
              <a:t> organization</a:t>
            </a:r>
            <a:endParaRPr sz="3700"/>
          </a:p>
        </p:txBody>
      </p:sp>
      <p:sp>
        <p:nvSpPr>
          <p:cNvPr id="133" name="Google Shape;133;p32"/>
          <p:cNvSpPr txBox="1"/>
          <p:nvPr/>
        </p:nvSpPr>
        <p:spPr>
          <a:xfrm>
            <a:off x="30000" y="626975"/>
            <a:ext cx="9084000" cy="3900900"/>
          </a:xfrm>
          <a:prstGeom prst="rect">
            <a:avLst/>
          </a:prstGeom>
          <a:noFill/>
          <a:ln>
            <a:noFill/>
          </a:ln>
        </p:spPr>
        <p:txBody>
          <a:bodyPr anchorCtr="0" anchor="t" bIns="91425" lIns="91425" spcFirstLastPara="1" rIns="91425" wrap="square" tIns="91425">
            <a:spAutoFit/>
          </a:bodyPr>
          <a:lstStyle/>
          <a:p>
            <a:pPr indent="-412750" lvl="0" marL="457200" rtl="0" algn="l">
              <a:lnSpc>
                <a:spcPct val="90000"/>
              </a:lnSpc>
              <a:spcBef>
                <a:spcPts val="0"/>
              </a:spcBef>
              <a:spcAft>
                <a:spcPts val="0"/>
              </a:spcAft>
              <a:buClr>
                <a:schemeClr val="dk2"/>
              </a:buClr>
              <a:buSzPts val="1540"/>
              <a:buChar char="●"/>
            </a:pPr>
            <a:r>
              <a:rPr b="1" lang="en" sz="2100" u="sng">
                <a:solidFill>
                  <a:schemeClr val="dk2"/>
                </a:solidFill>
              </a:rPr>
              <a:t>Session 1</a:t>
            </a:r>
            <a:r>
              <a:rPr b="1" lang="en" sz="2100">
                <a:solidFill>
                  <a:schemeClr val="dk2"/>
                </a:solidFill>
              </a:rPr>
              <a:t> (Monday, 9am-12pm)</a:t>
            </a:r>
            <a:r>
              <a:rPr lang="en" sz="2100">
                <a:solidFill>
                  <a:schemeClr val="dk2"/>
                </a:solidFill>
              </a:rPr>
              <a:t> </a:t>
            </a:r>
            <a:endParaRPr sz="2100">
              <a:solidFill>
                <a:schemeClr val="dk2"/>
              </a:solidFill>
            </a:endParaRPr>
          </a:p>
          <a:p>
            <a:pPr indent="0" lvl="0" marL="457200" rtl="0" algn="l">
              <a:lnSpc>
                <a:spcPct val="90000"/>
              </a:lnSpc>
              <a:spcBef>
                <a:spcPts val="0"/>
              </a:spcBef>
              <a:spcAft>
                <a:spcPts val="0"/>
              </a:spcAft>
              <a:buNone/>
            </a:pPr>
            <a:r>
              <a:t/>
            </a:r>
            <a:endParaRPr sz="6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Cell regulome and ATAC-seq</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Technology</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From sequencer to fragments file</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Pre-processing and QC</a:t>
            </a:r>
            <a:endParaRPr sz="1800">
              <a:solidFill>
                <a:schemeClr val="dk2"/>
              </a:solidFill>
            </a:endParaRPr>
          </a:p>
          <a:p>
            <a:pPr indent="-342900" lvl="1" marL="914400" rtl="0" algn="l">
              <a:lnSpc>
                <a:spcPct val="90000"/>
              </a:lnSpc>
              <a:spcBef>
                <a:spcPts val="0"/>
              </a:spcBef>
              <a:spcAft>
                <a:spcPts val="0"/>
              </a:spcAft>
              <a:buClr>
                <a:srgbClr val="999999"/>
              </a:buClr>
              <a:buSzPts val="1800"/>
              <a:buChar char="○"/>
            </a:pPr>
            <a:r>
              <a:rPr lang="en" sz="1800">
                <a:solidFill>
                  <a:srgbClr val="999999"/>
                </a:solidFill>
              </a:rPr>
              <a:t>Break</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Normalization, Dimensionality reduction, embedding</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Clustering and cell type annotation based on f</a:t>
            </a:r>
            <a:r>
              <a:rPr lang="en" sz="1800">
                <a:solidFill>
                  <a:schemeClr val="dk2"/>
                </a:solidFill>
              </a:rPr>
              <a:t>eature markers</a:t>
            </a:r>
            <a:endParaRPr sz="1800">
              <a:solidFill>
                <a:schemeClr val="dk2"/>
              </a:solidFill>
            </a:endParaRPr>
          </a:p>
          <a:p>
            <a:pPr indent="-342900" lvl="1" marL="914400" rtl="0" algn="l">
              <a:lnSpc>
                <a:spcPct val="90000"/>
              </a:lnSpc>
              <a:spcBef>
                <a:spcPts val="0"/>
              </a:spcBef>
              <a:spcAft>
                <a:spcPts val="0"/>
              </a:spcAft>
              <a:buClr>
                <a:srgbClr val="999999"/>
              </a:buClr>
              <a:buSzPts val="1800"/>
              <a:buChar char="○"/>
            </a:pPr>
            <a:r>
              <a:rPr lang="en" sz="1800">
                <a:solidFill>
                  <a:srgbClr val="999999"/>
                </a:solidFill>
              </a:rPr>
              <a:t>Break</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Advance analysis: Calling Peaks and Motif enrichment</a:t>
            </a:r>
            <a:endParaRPr sz="1800">
              <a:solidFill>
                <a:schemeClr val="dk2"/>
              </a:solidFill>
            </a:endParaRPr>
          </a:p>
          <a:p>
            <a:pPr indent="0" lvl="0" marL="457200" rtl="0" algn="l">
              <a:lnSpc>
                <a:spcPct val="90000"/>
              </a:lnSpc>
              <a:spcBef>
                <a:spcPts val="0"/>
              </a:spcBef>
              <a:spcAft>
                <a:spcPts val="0"/>
              </a:spcAft>
              <a:buNone/>
            </a:pPr>
            <a:r>
              <a:t/>
            </a:r>
            <a:endParaRPr sz="700">
              <a:solidFill>
                <a:schemeClr val="dk2"/>
              </a:solidFill>
            </a:endParaRPr>
          </a:p>
          <a:p>
            <a:pPr indent="-361950" lvl="0" marL="457200" rtl="0" algn="l">
              <a:lnSpc>
                <a:spcPct val="90000"/>
              </a:lnSpc>
              <a:spcBef>
                <a:spcPts val="1000"/>
              </a:spcBef>
              <a:spcAft>
                <a:spcPts val="0"/>
              </a:spcAft>
              <a:buClr>
                <a:schemeClr val="dk2"/>
              </a:buClr>
              <a:buSzPts val="2100"/>
              <a:buChar char="●"/>
            </a:pPr>
            <a:r>
              <a:rPr b="1" lang="en" sz="2100" u="sng">
                <a:solidFill>
                  <a:schemeClr val="dk2"/>
                </a:solidFill>
              </a:rPr>
              <a:t>Session 2</a:t>
            </a:r>
            <a:r>
              <a:rPr b="1" lang="en" sz="2100">
                <a:solidFill>
                  <a:schemeClr val="dk2"/>
                </a:solidFill>
              </a:rPr>
              <a:t> (Tuesday, </a:t>
            </a:r>
            <a:r>
              <a:rPr b="1" lang="en" sz="2100">
                <a:solidFill>
                  <a:schemeClr val="dk2"/>
                </a:solidFill>
              </a:rPr>
              <a:t>9am-12pm</a:t>
            </a:r>
            <a:r>
              <a:rPr b="1" lang="en" sz="2100">
                <a:solidFill>
                  <a:schemeClr val="dk2"/>
                </a:solidFill>
              </a:rPr>
              <a:t>)</a:t>
            </a:r>
            <a:endParaRPr b="1" sz="2100">
              <a:solidFill>
                <a:schemeClr val="dk2"/>
              </a:solidFill>
            </a:endParaRPr>
          </a:p>
          <a:p>
            <a:pPr indent="0" lvl="0" marL="0" rtl="0" algn="l">
              <a:lnSpc>
                <a:spcPct val="90000"/>
              </a:lnSpc>
              <a:spcBef>
                <a:spcPts val="0"/>
              </a:spcBef>
              <a:spcAft>
                <a:spcPts val="0"/>
              </a:spcAft>
              <a:buNone/>
            </a:pPr>
            <a:r>
              <a:t/>
            </a:r>
            <a:endParaRPr sz="6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Intro to ArchR </a:t>
            </a:r>
            <a:endParaRPr sz="1800">
              <a:solidFill>
                <a:schemeClr val="dk2"/>
              </a:solidFill>
            </a:endParaRPr>
          </a:p>
          <a:p>
            <a:pPr indent="-342900" lvl="1" marL="914400" rtl="0" algn="l">
              <a:lnSpc>
                <a:spcPct val="90000"/>
              </a:lnSpc>
              <a:spcBef>
                <a:spcPts val="0"/>
              </a:spcBef>
              <a:spcAft>
                <a:spcPts val="0"/>
              </a:spcAft>
              <a:buClr>
                <a:srgbClr val="999999"/>
              </a:buClr>
              <a:buSzPts val="1800"/>
              <a:buChar char="○"/>
            </a:pPr>
            <a:r>
              <a:rPr lang="en" sz="1800">
                <a:solidFill>
                  <a:srgbClr val="999999"/>
                </a:solidFill>
              </a:rPr>
              <a:t>Demo</a:t>
            </a:r>
            <a:endParaRPr sz="1800">
              <a:solidFill>
                <a:srgbClr val="999999"/>
              </a:solidFill>
            </a:endParaRPr>
          </a:p>
        </p:txBody>
      </p:sp>
      <p:sp>
        <p:nvSpPr>
          <p:cNvPr id="134" name="Google Shape;134;p32"/>
          <p:cNvSpPr txBox="1"/>
          <p:nvPr/>
        </p:nvSpPr>
        <p:spPr>
          <a:xfrm>
            <a:off x="30000" y="4435500"/>
            <a:ext cx="9084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2B42"/>
                </a:solidFill>
              </a:rPr>
              <a:t>scATAC-seq and scRNA-seq Data Integration </a:t>
            </a:r>
            <a:r>
              <a:rPr lang="en" sz="1700">
                <a:solidFill>
                  <a:srgbClr val="002B42"/>
                </a:solidFill>
              </a:rPr>
              <a:t>workshop - December 1st at 1pm  </a:t>
            </a:r>
            <a:endParaRPr sz="1700">
              <a:solidFill>
                <a:srgbClr val="002B42"/>
              </a:solidFill>
            </a:endParaRPr>
          </a:p>
          <a:p>
            <a:pPr indent="0" lvl="0" marL="0" rtl="0" algn="l">
              <a:spcBef>
                <a:spcPts val="0"/>
              </a:spcBef>
              <a:spcAft>
                <a:spcPts val="0"/>
              </a:spcAft>
              <a:buNone/>
            </a:pPr>
            <a:r>
              <a:t/>
            </a:r>
            <a:endParaRPr sz="1700">
              <a:solidFill>
                <a:srgbClr val="002B4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7"/>
          <p:cNvSpPr txBox="1"/>
          <p:nvPr/>
        </p:nvSpPr>
        <p:spPr>
          <a:xfrm>
            <a:off x="0" y="0"/>
            <a:ext cx="87936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00D8EA"/>
                </a:solidFill>
                <a:latin typeface="Helvetica Neue"/>
                <a:ea typeface="Helvetica Neue"/>
                <a:cs typeface="Helvetica Neue"/>
                <a:sym typeface="Helvetica Neue"/>
              </a:rPr>
              <a:t>Embeddings</a:t>
            </a:r>
            <a:r>
              <a:rPr b="1" lang="en" sz="3300">
                <a:solidFill>
                  <a:srgbClr val="00D8EA"/>
                </a:solidFill>
                <a:latin typeface="Helvetica Neue"/>
                <a:ea typeface="Helvetica Neue"/>
                <a:cs typeface="Helvetica Neue"/>
                <a:sym typeface="Helvetica Neue"/>
              </a:rPr>
              <a:t> methods for visualization: </a:t>
            </a:r>
            <a:r>
              <a:rPr b="1" lang="en" sz="3300">
                <a:solidFill>
                  <a:srgbClr val="00D8EA"/>
                </a:solidFill>
                <a:latin typeface="Helvetica Neue"/>
                <a:ea typeface="Helvetica Neue"/>
                <a:cs typeface="Helvetica Neue"/>
                <a:sym typeface="Helvetica Neue"/>
              </a:rPr>
              <a:t>UMAP or t-SNE </a:t>
            </a:r>
            <a:endParaRPr b="1" sz="3300">
              <a:solidFill>
                <a:srgbClr val="00D8EA"/>
              </a:solidFill>
              <a:latin typeface="Helvetica Neue"/>
              <a:ea typeface="Helvetica Neue"/>
              <a:cs typeface="Helvetica Neue"/>
              <a:sym typeface="Helvetica Neue"/>
            </a:endParaRPr>
          </a:p>
        </p:txBody>
      </p:sp>
      <p:sp>
        <p:nvSpPr>
          <p:cNvPr id="563" name="Google Shape;563;p77"/>
          <p:cNvSpPr txBox="1"/>
          <p:nvPr/>
        </p:nvSpPr>
        <p:spPr>
          <a:xfrm>
            <a:off x="375075" y="1175100"/>
            <a:ext cx="4861200" cy="3756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chemeClr val="lt1"/>
                </a:highlight>
                <a:latin typeface="Helvetica Neue"/>
                <a:ea typeface="Helvetica Neue"/>
                <a:cs typeface="Helvetica Neue"/>
                <a:sym typeface="Helvetica Neue"/>
              </a:rPr>
              <a:t>Visualize in low dimensional space preserving the l</a:t>
            </a:r>
            <a:r>
              <a:rPr lang="en" sz="1700">
                <a:solidFill>
                  <a:srgbClr val="002A40"/>
                </a:solidFill>
                <a:highlight>
                  <a:schemeClr val="lt1"/>
                </a:highlight>
                <a:latin typeface="Helvetica Neue"/>
                <a:ea typeface="Helvetica Neue"/>
                <a:cs typeface="Helvetica Neue"/>
                <a:sym typeface="Helvetica Neue"/>
              </a:rPr>
              <a:t>ocal vs global structure (i.e distance) as much as possible.</a:t>
            </a:r>
            <a:endParaRPr sz="1700">
              <a:solidFill>
                <a:srgbClr val="002A40"/>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700">
              <a:solidFill>
                <a:srgbClr val="002A40"/>
              </a:solidFill>
              <a:highlight>
                <a:schemeClr val="lt1"/>
              </a:highlight>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002A40"/>
              </a:buClr>
              <a:buSzPts val="1700"/>
              <a:buFont typeface="Helvetica Neue"/>
              <a:buChar char="-"/>
            </a:pPr>
            <a:r>
              <a:rPr lang="en" sz="1700">
                <a:solidFill>
                  <a:srgbClr val="002A40"/>
                </a:solidFill>
                <a:highlight>
                  <a:schemeClr val="lt1"/>
                </a:highlight>
                <a:latin typeface="Helvetica Neue"/>
                <a:ea typeface="Helvetica Neue"/>
                <a:cs typeface="Helvetica Neue"/>
                <a:sym typeface="Helvetica Neue"/>
              </a:rPr>
              <a:t>Linear (PCA, MDS) - Euclidean distance</a:t>
            </a:r>
            <a:endParaRPr sz="1700">
              <a:solidFill>
                <a:srgbClr val="002A40"/>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700">
              <a:solidFill>
                <a:srgbClr val="002A40"/>
              </a:solidFill>
              <a:highlight>
                <a:schemeClr val="lt1"/>
              </a:highlight>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002A40"/>
              </a:buClr>
              <a:buSzPts val="1700"/>
              <a:buFont typeface="Helvetica Neue"/>
              <a:buChar char="-"/>
            </a:pPr>
            <a:r>
              <a:rPr lang="en" sz="1700">
                <a:solidFill>
                  <a:srgbClr val="002A40"/>
                </a:solidFill>
                <a:highlight>
                  <a:schemeClr val="lt1"/>
                </a:highlight>
                <a:latin typeface="Helvetica Neue"/>
                <a:ea typeface="Helvetica Neue"/>
                <a:cs typeface="Helvetica Neue"/>
                <a:sym typeface="Helvetica Neue"/>
              </a:rPr>
              <a:t>Non linear combinations methods: </a:t>
            </a:r>
            <a:r>
              <a:rPr lang="en" sz="1700">
                <a:solidFill>
                  <a:srgbClr val="002A40"/>
                </a:solidFill>
                <a:highlight>
                  <a:schemeClr val="lt1"/>
                </a:highlight>
                <a:latin typeface="Helvetica Neue"/>
                <a:ea typeface="Helvetica Neue"/>
                <a:cs typeface="Helvetica Neue"/>
                <a:sym typeface="Helvetica Neue"/>
              </a:rPr>
              <a:t>t-SNE (</a:t>
            </a:r>
            <a:r>
              <a:rPr lang="en" sz="1700">
                <a:solidFill>
                  <a:srgbClr val="002A40"/>
                </a:solidFill>
              </a:rPr>
              <a:t>t-Distributed Stochastic Neighbor Embedding) and UMAP (Uniform Manifold Approximation and Projection) - transforming </a:t>
            </a:r>
            <a:r>
              <a:rPr lang="en" sz="1700">
                <a:solidFill>
                  <a:srgbClr val="002B42"/>
                </a:solidFill>
                <a:latin typeface="Helvetica Neue"/>
                <a:ea typeface="Helvetica Neue"/>
                <a:cs typeface="Helvetica Neue"/>
                <a:sym typeface="Helvetica Neue"/>
              </a:rPr>
              <a:t>Euclidean distances into “probability of being neighbor” </a:t>
            </a:r>
            <a:endParaRPr sz="1500">
              <a:solidFill>
                <a:srgbClr val="002A40"/>
              </a:solidFill>
            </a:endParaRPr>
          </a:p>
        </p:txBody>
      </p:sp>
      <p:pic>
        <p:nvPicPr>
          <p:cNvPr id="564" name="Google Shape;564;p77"/>
          <p:cNvPicPr preferRelativeResize="0"/>
          <p:nvPr/>
        </p:nvPicPr>
        <p:blipFill rotWithShape="1">
          <a:blip r:embed="rId3">
            <a:alphaModFix/>
          </a:blip>
          <a:srcRect b="0" l="0" r="0" t="0"/>
          <a:stretch/>
        </p:blipFill>
        <p:spPr>
          <a:xfrm>
            <a:off x="5422268" y="1064902"/>
            <a:ext cx="2977345" cy="1175578"/>
          </a:xfrm>
          <a:prstGeom prst="rect">
            <a:avLst/>
          </a:prstGeom>
          <a:noFill/>
          <a:ln>
            <a:noFill/>
          </a:ln>
        </p:spPr>
      </p:pic>
      <p:sp>
        <p:nvSpPr>
          <p:cNvPr id="565" name="Google Shape;565;p77"/>
          <p:cNvSpPr txBox="1"/>
          <p:nvPr/>
        </p:nvSpPr>
        <p:spPr>
          <a:xfrm>
            <a:off x="5628043" y="690075"/>
            <a:ext cx="3030300" cy="566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200" u="sng">
                <a:solidFill>
                  <a:schemeClr val="dk1"/>
                </a:solidFill>
                <a:latin typeface="Helvetica Neue"/>
                <a:ea typeface="Helvetica Neue"/>
                <a:cs typeface="Helvetica Neue"/>
                <a:sym typeface="Helvetica Neue"/>
              </a:rPr>
              <a:t>L</a:t>
            </a:r>
            <a:r>
              <a:rPr lang="en" sz="1200" u="sng">
                <a:solidFill>
                  <a:schemeClr val="dk1"/>
                </a:solidFill>
                <a:latin typeface="Helvetica Neue"/>
                <a:ea typeface="Helvetica Neue"/>
                <a:cs typeface="Helvetica Neue"/>
                <a:sym typeface="Helvetica Neue"/>
              </a:rPr>
              <a:t>inear projection</a:t>
            </a:r>
            <a:endParaRPr sz="1100"/>
          </a:p>
        </p:txBody>
      </p:sp>
      <p:pic>
        <p:nvPicPr>
          <p:cNvPr id="566" name="Google Shape;566;p77"/>
          <p:cNvPicPr preferRelativeResize="0"/>
          <p:nvPr/>
        </p:nvPicPr>
        <p:blipFill rotWithShape="1">
          <a:blip r:embed="rId4">
            <a:alphaModFix/>
          </a:blip>
          <a:srcRect b="6945" l="3124" r="52433" t="16811"/>
          <a:stretch/>
        </p:blipFill>
        <p:spPr>
          <a:xfrm>
            <a:off x="5531562" y="2523683"/>
            <a:ext cx="2758758" cy="1211560"/>
          </a:xfrm>
          <a:prstGeom prst="rect">
            <a:avLst/>
          </a:prstGeom>
          <a:noFill/>
          <a:ln>
            <a:noFill/>
          </a:ln>
        </p:spPr>
      </p:pic>
      <p:pic>
        <p:nvPicPr>
          <p:cNvPr id="567" name="Google Shape;567;p77"/>
          <p:cNvPicPr preferRelativeResize="0"/>
          <p:nvPr/>
        </p:nvPicPr>
        <p:blipFill rotWithShape="1">
          <a:blip r:embed="rId5">
            <a:alphaModFix/>
          </a:blip>
          <a:srcRect b="0" l="0" r="0" t="51973"/>
          <a:stretch/>
        </p:blipFill>
        <p:spPr>
          <a:xfrm>
            <a:off x="5531538" y="3837151"/>
            <a:ext cx="3019713" cy="1211575"/>
          </a:xfrm>
          <a:prstGeom prst="rect">
            <a:avLst/>
          </a:prstGeom>
          <a:noFill/>
          <a:ln>
            <a:noFill/>
          </a:ln>
        </p:spPr>
      </p:pic>
      <p:sp>
        <p:nvSpPr>
          <p:cNvPr id="568" name="Google Shape;568;p77"/>
          <p:cNvSpPr txBox="1"/>
          <p:nvPr/>
        </p:nvSpPr>
        <p:spPr>
          <a:xfrm>
            <a:off x="5526243" y="2184825"/>
            <a:ext cx="3030300" cy="566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200" u="sng">
                <a:solidFill>
                  <a:schemeClr val="dk1"/>
                </a:solidFill>
                <a:latin typeface="Helvetica Neue"/>
                <a:ea typeface="Helvetica Neue"/>
                <a:cs typeface="Helvetica Neue"/>
                <a:sym typeface="Helvetica Neue"/>
              </a:rPr>
              <a:t>Non l</a:t>
            </a:r>
            <a:r>
              <a:rPr lang="en" sz="1200" u="sng">
                <a:solidFill>
                  <a:schemeClr val="dk1"/>
                </a:solidFill>
                <a:latin typeface="Helvetica Neue"/>
                <a:ea typeface="Helvetica Neue"/>
                <a:cs typeface="Helvetica Neue"/>
                <a:sym typeface="Helvetica Neue"/>
              </a:rPr>
              <a:t>inear projection</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8"/>
          <p:cNvSpPr txBox="1"/>
          <p:nvPr>
            <p:ph type="title"/>
          </p:nvPr>
        </p:nvSpPr>
        <p:spPr>
          <a:xfrm>
            <a:off x="266700" y="388475"/>
            <a:ext cx="8753400" cy="94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UMAP/tSNE visualization of IterativeLSI data</a:t>
            </a:r>
            <a:endParaRPr/>
          </a:p>
        </p:txBody>
      </p:sp>
      <p:pic>
        <p:nvPicPr>
          <p:cNvPr id="574" name="Google Shape;574;p78"/>
          <p:cNvPicPr preferRelativeResize="0"/>
          <p:nvPr/>
        </p:nvPicPr>
        <p:blipFill>
          <a:blip r:embed="rId3">
            <a:alphaModFix/>
          </a:blip>
          <a:stretch>
            <a:fillRect/>
          </a:stretch>
        </p:blipFill>
        <p:spPr>
          <a:xfrm>
            <a:off x="0" y="1238275"/>
            <a:ext cx="3400425" cy="3564300"/>
          </a:xfrm>
          <a:prstGeom prst="rect">
            <a:avLst/>
          </a:prstGeom>
          <a:noFill/>
          <a:ln>
            <a:noFill/>
          </a:ln>
        </p:spPr>
      </p:pic>
      <p:pic>
        <p:nvPicPr>
          <p:cNvPr id="575" name="Google Shape;575;p78"/>
          <p:cNvPicPr preferRelativeResize="0"/>
          <p:nvPr/>
        </p:nvPicPr>
        <p:blipFill>
          <a:blip r:embed="rId4">
            <a:alphaModFix/>
          </a:blip>
          <a:stretch>
            <a:fillRect/>
          </a:stretch>
        </p:blipFill>
        <p:spPr>
          <a:xfrm>
            <a:off x="3293925" y="1238275"/>
            <a:ext cx="3167975" cy="3385775"/>
          </a:xfrm>
          <a:prstGeom prst="rect">
            <a:avLst/>
          </a:prstGeom>
          <a:noFill/>
          <a:ln>
            <a:noFill/>
          </a:ln>
        </p:spPr>
      </p:pic>
      <p:sp>
        <p:nvSpPr>
          <p:cNvPr id="576" name="Google Shape;576;p78"/>
          <p:cNvSpPr txBox="1"/>
          <p:nvPr/>
        </p:nvSpPr>
        <p:spPr>
          <a:xfrm>
            <a:off x="266700" y="46164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007020"/>
                </a:solidFill>
                <a:highlight>
                  <a:srgbClr val="F7F7F7"/>
                </a:highlight>
                <a:latin typeface="Courier New"/>
                <a:ea typeface="Courier New"/>
                <a:cs typeface="Courier New"/>
                <a:sym typeface="Courier New"/>
              </a:rPr>
              <a:t>addUMAP</a:t>
            </a:r>
            <a:r>
              <a:rPr lang="en" sz="1700">
                <a:solidFill>
                  <a:srgbClr val="333333"/>
                </a:solidFill>
                <a:highlight>
                  <a:srgbClr val="F7F7F7"/>
                </a:highlight>
                <a:latin typeface="Courier New"/>
                <a:ea typeface="Courier New"/>
                <a:cs typeface="Courier New"/>
                <a:sym typeface="Courier New"/>
              </a:rPr>
              <a:t>()</a:t>
            </a:r>
            <a:endParaRPr sz="1700">
              <a:solidFill>
                <a:srgbClr val="333333"/>
              </a:solidFill>
              <a:highlight>
                <a:srgbClr val="F7F7F7"/>
              </a:highlight>
              <a:latin typeface="Courier New"/>
              <a:ea typeface="Courier New"/>
              <a:cs typeface="Courier New"/>
              <a:sym typeface="Courier New"/>
            </a:endParaRPr>
          </a:p>
        </p:txBody>
      </p:sp>
      <p:sp>
        <p:nvSpPr>
          <p:cNvPr id="577" name="Google Shape;577;p78"/>
          <p:cNvSpPr txBox="1"/>
          <p:nvPr/>
        </p:nvSpPr>
        <p:spPr>
          <a:xfrm>
            <a:off x="3542100" y="46240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addTSNE</a:t>
            </a:r>
            <a:r>
              <a:rPr lang="en" sz="1600">
                <a:solidFill>
                  <a:srgbClr val="333333"/>
                </a:solidFill>
                <a:highlight>
                  <a:srgbClr val="F7F7F7"/>
                </a:highlight>
                <a:latin typeface="Courier New"/>
                <a:ea typeface="Courier New"/>
                <a:cs typeface="Courier New"/>
                <a:sym typeface="Courier New"/>
              </a:rPr>
              <a:t>()</a:t>
            </a:r>
            <a:endParaRPr sz="1600">
              <a:solidFill>
                <a:srgbClr val="333333"/>
              </a:solidFill>
              <a:highlight>
                <a:srgbClr val="F7F7F7"/>
              </a:highlight>
              <a:latin typeface="Courier New"/>
              <a:ea typeface="Courier New"/>
              <a:cs typeface="Courier New"/>
              <a:sym typeface="Courier New"/>
            </a:endParaRPr>
          </a:p>
        </p:txBody>
      </p:sp>
      <p:pic>
        <p:nvPicPr>
          <p:cNvPr id="578" name="Google Shape;578;p78"/>
          <p:cNvPicPr preferRelativeResize="0"/>
          <p:nvPr/>
        </p:nvPicPr>
        <p:blipFill>
          <a:blip r:embed="rId5">
            <a:alphaModFix/>
          </a:blip>
          <a:stretch>
            <a:fillRect/>
          </a:stretch>
        </p:blipFill>
        <p:spPr>
          <a:xfrm>
            <a:off x="6323600" y="1424775"/>
            <a:ext cx="2502476" cy="2723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9"/>
          <p:cNvSpPr txBox="1"/>
          <p:nvPr>
            <p:ph type="title"/>
          </p:nvPr>
        </p:nvSpPr>
        <p:spPr>
          <a:xfrm>
            <a:off x="116750" y="1046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ArchR </a:t>
            </a:r>
            <a:r>
              <a:rPr lang="en"/>
              <a:t>generates</a:t>
            </a:r>
            <a:r>
              <a:rPr lang="en"/>
              <a:t> metrics plots</a:t>
            </a:r>
            <a:endParaRPr/>
          </a:p>
        </p:txBody>
      </p:sp>
      <p:pic>
        <p:nvPicPr>
          <p:cNvPr id="585" name="Google Shape;585;p79"/>
          <p:cNvPicPr preferRelativeResize="0"/>
          <p:nvPr/>
        </p:nvPicPr>
        <p:blipFill>
          <a:blip r:embed="rId3">
            <a:alphaModFix/>
          </a:blip>
          <a:stretch>
            <a:fillRect/>
          </a:stretch>
        </p:blipFill>
        <p:spPr>
          <a:xfrm>
            <a:off x="152400" y="993891"/>
            <a:ext cx="2761538" cy="3997209"/>
          </a:xfrm>
          <a:prstGeom prst="rect">
            <a:avLst/>
          </a:prstGeom>
          <a:noFill/>
          <a:ln>
            <a:noFill/>
          </a:ln>
        </p:spPr>
      </p:pic>
      <p:sp>
        <p:nvSpPr>
          <p:cNvPr id="586" name="Google Shape;586;p79"/>
          <p:cNvSpPr txBox="1"/>
          <p:nvPr/>
        </p:nvSpPr>
        <p:spPr>
          <a:xfrm>
            <a:off x="2913950" y="1458275"/>
            <a:ext cx="6262200" cy="31938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Clr>
                <a:srgbClr val="002B42"/>
              </a:buClr>
              <a:buSzPts val="2300"/>
              <a:buChar char="●"/>
            </a:pPr>
            <a:r>
              <a:rPr lang="en" sz="2300">
                <a:solidFill>
                  <a:srgbClr val="002B42"/>
                </a:solidFill>
              </a:rPr>
              <a:t>Reads in Promoter</a:t>
            </a:r>
            <a:endParaRPr sz="2300">
              <a:solidFill>
                <a:srgbClr val="002B42"/>
              </a:solidFill>
            </a:endParaRPr>
          </a:p>
          <a:p>
            <a:pPr indent="-374650" lvl="0" marL="457200" rtl="0" algn="l">
              <a:lnSpc>
                <a:spcPct val="150000"/>
              </a:lnSpc>
              <a:spcBef>
                <a:spcPts val="0"/>
              </a:spcBef>
              <a:spcAft>
                <a:spcPts val="0"/>
              </a:spcAft>
              <a:buClr>
                <a:srgbClr val="002B42"/>
              </a:buClr>
              <a:buSzPts val="2300"/>
              <a:buChar char="●"/>
            </a:pPr>
            <a:r>
              <a:rPr lang="en" sz="2300">
                <a:solidFill>
                  <a:srgbClr val="002B42"/>
                </a:solidFill>
              </a:rPr>
              <a:t>Reads in </a:t>
            </a:r>
            <a:r>
              <a:rPr lang="en" sz="2300" u="sng">
                <a:solidFill>
                  <a:schemeClr val="hlink"/>
                </a:solidFill>
                <a:hlinkClick r:id="rId4"/>
              </a:rPr>
              <a:t>Blacklist</a:t>
            </a:r>
            <a:endParaRPr sz="2300">
              <a:solidFill>
                <a:srgbClr val="002B42"/>
              </a:solidFill>
            </a:endParaRPr>
          </a:p>
          <a:p>
            <a:pPr indent="-374650" lvl="0" marL="457200" rtl="0" algn="l">
              <a:lnSpc>
                <a:spcPct val="150000"/>
              </a:lnSpc>
              <a:spcBef>
                <a:spcPts val="0"/>
              </a:spcBef>
              <a:spcAft>
                <a:spcPts val="0"/>
              </a:spcAft>
              <a:buClr>
                <a:srgbClr val="002B42"/>
              </a:buClr>
              <a:buSzPts val="2300"/>
              <a:buChar char="●"/>
            </a:pPr>
            <a:r>
              <a:rPr lang="en" sz="2300">
                <a:solidFill>
                  <a:srgbClr val="002B42"/>
                </a:solidFill>
              </a:rPr>
              <a:t>NucleosomeRatio </a:t>
            </a:r>
            <a:endParaRPr sz="2300">
              <a:solidFill>
                <a:srgbClr val="002B42"/>
              </a:solidFill>
            </a:endParaRPr>
          </a:p>
          <a:p>
            <a:pPr indent="0" lvl="0" marL="914400" rtl="0" algn="l">
              <a:lnSpc>
                <a:spcPct val="150000"/>
              </a:lnSpc>
              <a:spcBef>
                <a:spcPts val="0"/>
              </a:spcBef>
              <a:spcAft>
                <a:spcPts val="0"/>
              </a:spcAft>
              <a:buNone/>
            </a:pPr>
            <a:r>
              <a:rPr lang="en" sz="2300">
                <a:solidFill>
                  <a:srgbClr val="002B42"/>
                </a:solidFill>
              </a:rPr>
              <a:t>-&gt; </a:t>
            </a:r>
            <a:r>
              <a:rPr lang="en" sz="2000">
                <a:solidFill>
                  <a:schemeClr val="dk1"/>
                </a:solidFill>
              </a:rPr>
              <a:t>(</a:t>
            </a:r>
            <a:r>
              <a:rPr lang="en" sz="2000">
                <a:solidFill>
                  <a:srgbClr val="24292F"/>
                </a:solidFill>
                <a:highlight>
                  <a:schemeClr val="lt1"/>
                </a:highlight>
              </a:rPr>
              <a:t>nDiFrags </a:t>
            </a:r>
            <a:r>
              <a:rPr lang="en" sz="2000">
                <a:solidFill>
                  <a:schemeClr val="dk1"/>
                </a:solidFill>
                <a:highlight>
                  <a:schemeClr val="lt1"/>
                </a:highlight>
              </a:rPr>
              <a:t>+</a:t>
            </a:r>
            <a:r>
              <a:rPr lang="en" sz="2000">
                <a:solidFill>
                  <a:srgbClr val="24292F"/>
                </a:solidFill>
                <a:highlight>
                  <a:schemeClr val="lt1"/>
                </a:highlight>
              </a:rPr>
              <a:t> nMultiFrags) </a:t>
            </a:r>
            <a:r>
              <a:rPr lang="en" sz="2000">
                <a:solidFill>
                  <a:schemeClr val="dk1"/>
                </a:solidFill>
                <a:highlight>
                  <a:schemeClr val="lt1"/>
                </a:highlight>
              </a:rPr>
              <a:t>/</a:t>
            </a:r>
            <a:r>
              <a:rPr lang="en" sz="2000">
                <a:solidFill>
                  <a:srgbClr val="24292F"/>
                </a:solidFill>
                <a:highlight>
                  <a:schemeClr val="lt1"/>
                </a:highlight>
              </a:rPr>
              <a:t> nMonoFrags</a:t>
            </a:r>
            <a:endParaRPr sz="2000">
              <a:solidFill>
                <a:schemeClr val="dk1"/>
              </a:solidFill>
            </a:endParaRPr>
          </a:p>
          <a:p>
            <a:pPr indent="-374650" lvl="0" marL="457200" rtl="0" algn="l">
              <a:lnSpc>
                <a:spcPct val="150000"/>
              </a:lnSpc>
              <a:spcBef>
                <a:spcPts val="0"/>
              </a:spcBef>
              <a:spcAft>
                <a:spcPts val="0"/>
              </a:spcAft>
              <a:buClr>
                <a:srgbClr val="002B42"/>
              </a:buClr>
              <a:buSzPts val="2300"/>
              <a:buChar char="●"/>
            </a:pPr>
            <a:r>
              <a:rPr lang="en" sz="2300">
                <a:solidFill>
                  <a:srgbClr val="002B42"/>
                </a:solidFill>
              </a:rPr>
              <a:t>PromoterRatio</a:t>
            </a:r>
            <a:endParaRPr sz="2300">
              <a:solidFill>
                <a:srgbClr val="002B42"/>
              </a:solidFill>
            </a:endParaRPr>
          </a:p>
          <a:p>
            <a:pPr indent="0" lvl="0" marL="0" rtl="0" algn="l">
              <a:lnSpc>
                <a:spcPct val="150000"/>
              </a:lnSpc>
              <a:spcBef>
                <a:spcPts val="0"/>
              </a:spcBef>
              <a:spcAft>
                <a:spcPts val="0"/>
              </a:spcAft>
              <a:buNone/>
            </a:pPr>
            <a:r>
              <a:t/>
            </a:r>
            <a:endParaRPr sz="2300">
              <a:solidFill>
                <a:srgbClr val="002B42"/>
              </a:solidFill>
            </a:endParaRPr>
          </a:p>
        </p:txBody>
      </p:sp>
      <p:sp>
        <p:nvSpPr>
          <p:cNvPr id="587" name="Google Shape;587;p79"/>
          <p:cNvSpPr txBox="1"/>
          <p:nvPr/>
        </p:nvSpPr>
        <p:spPr>
          <a:xfrm>
            <a:off x="0" y="4717175"/>
            <a:ext cx="445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0"/>
          <p:cNvSpPr txBox="1"/>
          <p:nvPr>
            <p:ph type="title"/>
          </p:nvPr>
        </p:nvSpPr>
        <p:spPr>
          <a:xfrm>
            <a:off x="248625" y="0"/>
            <a:ext cx="80835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Doublets detection and removal</a:t>
            </a:r>
            <a:endParaRPr/>
          </a:p>
        </p:txBody>
      </p:sp>
      <p:sp>
        <p:nvSpPr>
          <p:cNvPr id="593" name="Google Shape;593;p80"/>
          <p:cNvSpPr txBox="1"/>
          <p:nvPr/>
        </p:nvSpPr>
        <p:spPr>
          <a:xfrm>
            <a:off x="177725" y="4394675"/>
            <a:ext cx="791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333333"/>
                </a:solidFill>
                <a:highlight>
                  <a:srgbClr val="FFFFFF"/>
                </a:highlight>
                <a:latin typeface="Helvetica Neue"/>
                <a:ea typeface="Helvetica Neue"/>
                <a:cs typeface="Helvetica Neue"/>
                <a:sym typeface="Helvetica Neue"/>
              </a:rPr>
              <a:t>Suggestion</a:t>
            </a:r>
            <a:r>
              <a:rPr lang="en" sz="1700">
                <a:solidFill>
                  <a:srgbClr val="333333"/>
                </a:solidFill>
                <a:highlight>
                  <a:srgbClr val="FFFFFF"/>
                </a:highlight>
                <a:latin typeface="Helvetica Neue"/>
                <a:ea typeface="Helvetica Neue"/>
                <a:cs typeface="Helvetica Neue"/>
                <a:sym typeface="Helvetica Neue"/>
              </a:rPr>
              <a:t>: check data after and before doublet removal</a:t>
            </a:r>
            <a:endParaRPr sz="1900">
              <a:latin typeface="Helvetica Neue"/>
              <a:ea typeface="Helvetica Neue"/>
              <a:cs typeface="Helvetica Neue"/>
              <a:sym typeface="Helvetica Neue"/>
            </a:endParaRPr>
          </a:p>
        </p:txBody>
      </p:sp>
      <p:pic>
        <p:nvPicPr>
          <p:cNvPr id="594" name="Google Shape;594;p80"/>
          <p:cNvPicPr preferRelativeResize="0"/>
          <p:nvPr/>
        </p:nvPicPr>
        <p:blipFill rotWithShape="1">
          <a:blip r:embed="rId3">
            <a:alphaModFix/>
          </a:blip>
          <a:srcRect b="19422" l="66623" r="0" t="43054"/>
          <a:stretch/>
        </p:blipFill>
        <p:spPr>
          <a:xfrm>
            <a:off x="5193600" y="551050"/>
            <a:ext cx="1619449" cy="1553275"/>
          </a:xfrm>
          <a:prstGeom prst="rect">
            <a:avLst/>
          </a:prstGeom>
          <a:noFill/>
          <a:ln>
            <a:noFill/>
          </a:ln>
        </p:spPr>
      </p:pic>
      <p:sp>
        <p:nvSpPr>
          <p:cNvPr id="595" name="Google Shape;595;p80"/>
          <p:cNvSpPr txBox="1"/>
          <p:nvPr/>
        </p:nvSpPr>
        <p:spPr>
          <a:xfrm>
            <a:off x="3921500" y="2068563"/>
            <a:ext cx="403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Granja, Corces et al., Nature Genetics 2021</a:t>
            </a:r>
            <a:endParaRPr sz="900">
              <a:latin typeface="Helvetica Neue"/>
              <a:ea typeface="Helvetica Neue"/>
              <a:cs typeface="Helvetica Neue"/>
              <a:sym typeface="Helvetica Neue"/>
            </a:endParaRPr>
          </a:p>
        </p:txBody>
      </p:sp>
      <p:sp>
        <p:nvSpPr>
          <p:cNvPr id="596" name="Google Shape;596;p80"/>
          <p:cNvSpPr txBox="1"/>
          <p:nvPr/>
        </p:nvSpPr>
        <p:spPr>
          <a:xfrm>
            <a:off x="4684650" y="4774200"/>
            <a:ext cx="4479600" cy="369300"/>
          </a:xfrm>
          <a:prstGeom prst="rect">
            <a:avLst/>
          </a:prstGeom>
          <a:noFill/>
          <a:ln>
            <a:noFill/>
          </a:ln>
        </p:spPr>
        <p:txBody>
          <a:bodyPr anchorCtr="0" anchor="t" bIns="91425" lIns="91425" spcFirstLastPara="1" rIns="91425" wrap="square" tIns="91425">
            <a:spAutoFit/>
          </a:bodyPr>
          <a:lstStyle/>
          <a:p>
            <a:pPr indent="0" lvl="0" marL="152400" marR="152400" rtl="0" algn="r">
              <a:lnSpc>
                <a:spcPct val="115000"/>
              </a:lnSpc>
              <a:spcBef>
                <a:spcPts val="0"/>
              </a:spcBef>
              <a:spcAft>
                <a:spcPts val="1500"/>
              </a:spcAft>
              <a:buNone/>
            </a:pPr>
            <a:r>
              <a:rPr b="1" lang="en" sz="1200">
                <a:solidFill>
                  <a:srgbClr val="007020"/>
                </a:solidFill>
                <a:highlight>
                  <a:srgbClr val="F7F7F7"/>
                </a:highlight>
                <a:latin typeface="Courier New"/>
                <a:ea typeface="Courier New"/>
                <a:cs typeface="Courier New"/>
                <a:sym typeface="Courier New"/>
              </a:rPr>
              <a:t>addDoubletScores</a:t>
            </a:r>
            <a:r>
              <a:rPr lang="en" sz="1200">
                <a:solidFill>
                  <a:srgbClr val="333333"/>
                </a:solidFill>
                <a:highlight>
                  <a:srgbClr val="F7F7F7"/>
                </a:highlight>
                <a:latin typeface="Courier New"/>
                <a:ea typeface="Courier New"/>
                <a:cs typeface="Courier New"/>
                <a:sym typeface="Courier New"/>
              </a:rPr>
              <a:t>() ; </a:t>
            </a:r>
            <a:r>
              <a:rPr b="1" lang="en" sz="1200">
                <a:solidFill>
                  <a:srgbClr val="007020"/>
                </a:solidFill>
                <a:highlight>
                  <a:srgbClr val="F7F7F7"/>
                </a:highlight>
                <a:latin typeface="Courier New"/>
                <a:ea typeface="Courier New"/>
                <a:cs typeface="Courier New"/>
                <a:sym typeface="Courier New"/>
              </a:rPr>
              <a:t>filterDoublets</a:t>
            </a:r>
            <a:r>
              <a:rPr lang="en" sz="1200">
                <a:solidFill>
                  <a:srgbClr val="333333"/>
                </a:solidFill>
                <a:highlight>
                  <a:srgbClr val="F7F7F7"/>
                </a:highlight>
                <a:latin typeface="Courier New"/>
                <a:ea typeface="Courier New"/>
                <a:cs typeface="Courier New"/>
                <a:sym typeface="Courier New"/>
              </a:rPr>
              <a:t>()</a:t>
            </a:r>
            <a:endParaRPr sz="1200">
              <a:solidFill>
                <a:srgbClr val="333333"/>
              </a:solidFill>
              <a:highlight>
                <a:srgbClr val="F7F7F7"/>
              </a:highlight>
              <a:latin typeface="Courier New"/>
              <a:ea typeface="Courier New"/>
              <a:cs typeface="Courier New"/>
              <a:sym typeface="Courier New"/>
            </a:endParaRPr>
          </a:p>
        </p:txBody>
      </p:sp>
      <p:pic>
        <p:nvPicPr>
          <p:cNvPr id="597" name="Google Shape;597;p80"/>
          <p:cNvPicPr preferRelativeResize="0"/>
          <p:nvPr/>
        </p:nvPicPr>
        <p:blipFill rotWithShape="1">
          <a:blip r:embed="rId3">
            <a:alphaModFix/>
          </a:blip>
          <a:srcRect b="55671" l="32673" r="0" t="0"/>
          <a:stretch/>
        </p:blipFill>
        <p:spPr>
          <a:xfrm>
            <a:off x="247875" y="441050"/>
            <a:ext cx="3266826" cy="1834951"/>
          </a:xfrm>
          <a:prstGeom prst="rect">
            <a:avLst/>
          </a:prstGeom>
          <a:noFill/>
          <a:ln>
            <a:noFill/>
          </a:ln>
        </p:spPr>
      </p:pic>
      <p:pic>
        <p:nvPicPr>
          <p:cNvPr id="598" name="Google Shape;598;p80"/>
          <p:cNvPicPr preferRelativeResize="0"/>
          <p:nvPr/>
        </p:nvPicPr>
        <p:blipFill rotWithShape="1">
          <a:blip r:embed="rId3">
            <a:alphaModFix/>
          </a:blip>
          <a:srcRect b="16896" l="0" r="68189" t="43055"/>
          <a:stretch/>
        </p:blipFill>
        <p:spPr>
          <a:xfrm>
            <a:off x="3541725" y="498775"/>
            <a:ext cx="1543476" cy="1657824"/>
          </a:xfrm>
          <a:prstGeom prst="rect">
            <a:avLst/>
          </a:prstGeom>
          <a:noFill/>
          <a:ln>
            <a:noFill/>
          </a:ln>
        </p:spPr>
      </p:pic>
      <p:pic>
        <p:nvPicPr>
          <p:cNvPr id="599" name="Google Shape;599;p80"/>
          <p:cNvPicPr preferRelativeResize="0"/>
          <p:nvPr/>
        </p:nvPicPr>
        <p:blipFill>
          <a:blip r:embed="rId4">
            <a:alphaModFix/>
          </a:blip>
          <a:stretch>
            <a:fillRect/>
          </a:stretch>
        </p:blipFill>
        <p:spPr>
          <a:xfrm>
            <a:off x="95225" y="2284849"/>
            <a:ext cx="6524676" cy="2109816"/>
          </a:xfrm>
          <a:prstGeom prst="rect">
            <a:avLst/>
          </a:prstGeom>
          <a:noFill/>
          <a:ln>
            <a:noFill/>
          </a:ln>
        </p:spPr>
      </p:pic>
      <p:pic>
        <p:nvPicPr>
          <p:cNvPr id="600" name="Google Shape;600;p80"/>
          <p:cNvPicPr preferRelativeResize="0"/>
          <p:nvPr/>
        </p:nvPicPr>
        <p:blipFill>
          <a:blip r:embed="rId5">
            <a:alphaModFix/>
          </a:blip>
          <a:stretch>
            <a:fillRect/>
          </a:stretch>
        </p:blipFill>
        <p:spPr>
          <a:xfrm>
            <a:off x="6772300" y="899089"/>
            <a:ext cx="2371701" cy="349558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1"/>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Workflow</a:t>
            </a:r>
            <a:endParaRPr/>
          </a:p>
        </p:txBody>
      </p:sp>
      <p:sp>
        <p:nvSpPr>
          <p:cNvPr id="606" name="Google Shape;606;p81"/>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Your cell’s regulome question </a:t>
            </a:r>
            <a:endParaRPr sz="1300">
              <a:solidFill>
                <a:srgbClr val="999999"/>
              </a:solidFill>
            </a:endParaRPr>
          </a:p>
        </p:txBody>
      </p:sp>
      <p:sp>
        <p:nvSpPr>
          <p:cNvPr id="607" name="Google Shape;607;p81"/>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Library preparation &amp; sequencing</a:t>
            </a:r>
            <a:endParaRPr sz="1300">
              <a:solidFill>
                <a:srgbClr val="999999"/>
              </a:solidFill>
            </a:endParaRPr>
          </a:p>
        </p:txBody>
      </p:sp>
      <p:sp>
        <p:nvSpPr>
          <p:cNvPr id="608" name="Google Shape;608;p81"/>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Demultiplex, read alignment and quantification</a:t>
            </a:r>
            <a:endParaRPr sz="1300">
              <a:solidFill>
                <a:srgbClr val="999999"/>
              </a:solidFill>
            </a:endParaRPr>
          </a:p>
        </p:txBody>
      </p:sp>
      <p:sp>
        <p:nvSpPr>
          <p:cNvPr id="609" name="Google Shape;609;p81"/>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Fragments count</a:t>
            </a:r>
            <a:endParaRPr sz="1300">
              <a:solidFill>
                <a:srgbClr val="999999"/>
              </a:solidFill>
            </a:endParaRPr>
          </a:p>
        </p:txBody>
      </p:sp>
      <p:sp>
        <p:nvSpPr>
          <p:cNvPr id="610" name="Google Shape;610;p81"/>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QC filtering low quality cells</a:t>
            </a:r>
            <a:endParaRPr sz="1300">
              <a:solidFill>
                <a:srgbClr val="999999"/>
              </a:solidFill>
            </a:endParaRPr>
          </a:p>
        </p:txBody>
      </p:sp>
      <p:sp>
        <p:nvSpPr>
          <p:cNvPr id="611" name="Google Shape;611;p81"/>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Layered dimensionality reduction</a:t>
            </a:r>
            <a:endParaRPr sz="1300">
              <a:solidFill>
                <a:srgbClr val="999999"/>
              </a:solidFill>
            </a:endParaRPr>
          </a:p>
        </p:txBody>
      </p:sp>
      <p:sp>
        <p:nvSpPr>
          <p:cNvPr id="612" name="Google Shape;612;p81"/>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Embedding</a:t>
            </a:r>
            <a:endParaRPr sz="1300">
              <a:solidFill>
                <a:srgbClr val="B7B7B7"/>
              </a:solidFill>
            </a:endParaRPr>
          </a:p>
        </p:txBody>
      </p:sp>
      <p:sp>
        <p:nvSpPr>
          <p:cNvPr id="613" name="Google Shape;613;p81"/>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Clustering</a:t>
            </a:r>
            <a:endParaRPr sz="1300"/>
          </a:p>
        </p:txBody>
      </p:sp>
      <p:sp>
        <p:nvSpPr>
          <p:cNvPr id="614" name="Google Shape;614;p81"/>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Find Markers - cell annotation</a:t>
            </a:r>
            <a:endParaRPr sz="1300"/>
          </a:p>
        </p:txBody>
      </p:sp>
      <p:sp>
        <p:nvSpPr>
          <p:cNvPr id="615" name="Google Shape;615;p81"/>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From bench</a:t>
            </a:r>
            <a:endParaRPr b="1" sz="1300"/>
          </a:p>
        </p:txBody>
      </p:sp>
      <p:sp>
        <p:nvSpPr>
          <p:cNvPr id="616" name="Google Shape;616;p81"/>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Through the bioinformatic analysis</a:t>
            </a:r>
            <a:endParaRPr b="1" sz="1300"/>
          </a:p>
        </p:txBody>
      </p:sp>
      <p:sp>
        <p:nvSpPr>
          <p:cNvPr id="617" name="Google Shape;617;p81"/>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To the biological interpretation</a:t>
            </a:r>
            <a:endParaRPr b="1" sz="1300"/>
          </a:p>
        </p:txBody>
      </p:sp>
      <p:sp>
        <p:nvSpPr>
          <p:cNvPr id="618" name="Google Shape;618;p81"/>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619" name="Google Shape;619;p81"/>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Peak calling</a:t>
            </a:r>
            <a:endParaRPr sz="1300"/>
          </a:p>
        </p:txBody>
      </p:sp>
      <p:sp>
        <p:nvSpPr>
          <p:cNvPr id="620" name="Google Shape;620;p81"/>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621" name="Google Shape;621;p81"/>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2"/>
          <p:cNvSpPr txBox="1"/>
          <p:nvPr/>
        </p:nvSpPr>
        <p:spPr>
          <a:xfrm>
            <a:off x="212925" y="1603025"/>
            <a:ext cx="88566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 sz="3600">
                <a:solidFill>
                  <a:srgbClr val="002A40"/>
                </a:solidFill>
              </a:rPr>
              <a:t>6. </a:t>
            </a:r>
            <a:r>
              <a:rPr lang="en" sz="3600">
                <a:solidFill>
                  <a:srgbClr val="002A40"/>
                </a:solidFill>
              </a:rPr>
              <a:t>Clustering and c</a:t>
            </a:r>
            <a:r>
              <a:rPr lang="en" sz="3600">
                <a:solidFill>
                  <a:srgbClr val="002A40"/>
                </a:solidFill>
              </a:rPr>
              <a:t>ell type annotation based on feature markers</a:t>
            </a:r>
            <a:endParaRPr sz="4000">
              <a:solidFill>
                <a:srgbClr val="002A40"/>
              </a:solidFill>
            </a:endParaRPr>
          </a:p>
        </p:txBody>
      </p:sp>
      <p:sp>
        <p:nvSpPr>
          <p:cNvPr id="628" name="Google Shape;628;p82"/>
          <p:cNvSpPr txBox="1"/>
          <p:nvPr/>
        </p:nvSpPr>
        <p:spPr>
          <a:xfrm>
            <a:off x="266700" y="4400550"/>
            <a:ext cx="8255100" cy="8004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2000">
                <a:solidFill>
                  <a:srgbClr val="007020"/>
                </a:solidFill>
                <a:highlight>
                  <a:srgbClr val="F7F7F7"/>
                </a:highlight>
                <a:latin typeface="Courier New"/>
                <a:ea typeface="Courier New"/>
                <a:cs typeface="Courier New"/>
                <a:sym typeface="Courier New"/>
              </a:rPr>
              <a:t>addClusters</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getMarkerFeatures</a:t>
            </a:r>
            <a:r>
              <a:rPr lang="en" sz="2000">
                <a:solidFill>
                  <a:srgbClr val="333333"/>
                </a:solidFill>
                <a:highlight>
                  <a:srgbClr val="F7F7F7"/>
                </a:highlight>
                <a:latin typeface="Courier New"/>
                <a:ea typeface="Courier New"/>
                <a:cs typeface="Courier New"/>
                <a:sym typeface="Courier New"/>
              </a:rPr>
              <a:t>()</a:t>
            </a:r>
            <a:endParaRPr sz="2000">
              <a:latin typeface="Helvetica Neue"/>
              <a:ea typeface="Helvetica Neue"/>
              <a:cs typeface="Helvetica Neue"/>
              <a:sym typeface="Helvetica Neue"/>
            </a:endParaRPr>
          </a:p>
          <a:p>
            <a:pPr indent="0" lvl="0" marL="0" rtl="0" algn="l">
              <a:spcBef>
                <a:spcPts val="0"/>
              </a:spcBef>
              <a:spcAft>
                <a:spcPts val="0"/>
              </a:spcAft>
              <a:buNone/>
            </a:pPr>
            <a:r>
              <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3"/>
          <p:cNvSpPr txBox="1"/>
          <p:nvPr>
            <p:ph idx="1" type="body"/>
          </p:nvPr>
        </p:nvSpPr>
        <p:spPr>
          <a:xfrm>
            <a:off x="258525" y="1133225"/>
            <a:ext cx="6604500" cy="1554600"/>
          </a:xfrm>
          <a:prstGeom prst="rect">
            <a:avLst/>
          </a:prstGeom>
          <a:noFill/>
          <a:ln>
            <a:noFill/>
          </a:ln>
        </p:spPr>
        <p:txBody>
          <a:bodyPr anchorCtr="0" anchor="t" bIns="0" lIns="137150" spcFirstLastPara="1" rIns="0" wrap="square" tIns="0">
            <a:spAutoFit/>
          </a:bodyPr>
          <a:lstStyle/>
          <a:p>
            <a:pPr indent="-342900" lvl="0" marL="342900" rtl="0" algn="l">
              <a:lnSpc>
                <a:spcPct val="90000"/>
              </a:lnSpc>
              <a:spcBef>
                <a:spcPts val="0"/>
              </a:spcBef>
              <a:spcAft>
                <a:spcPts val="0"/>
              </a:spcAft>
              <a:buClr>
                <a:srgbClr val="002B42"/>
              </a:buClr>
              <a:buSzPts val="1400"/>
              <a:buFont typeface="Arial"/>
              <a:buChar char="●"/>
            </a:pPr>
            <a:r>
              <a:rPr lang="en" sz="1800"/>
              <a:t>Build a k-nearest neighbor graph</a:t>
            </a:r>
            <a:endParaRPr/>
          </a:p>
          <a:p>
            <a:pPr indent="-342900" lvl="0" marL="342900" rtl="0" algn="l">
              <a:lnSpc>
                <a:spcPct val="90000"/>
              </a:lnSpc>
              <a:spcBef>
                <a:spcPts val="800"/>
              </a:spcBef>
              <a:spcAft>
                <a:spcPts val="0"/>
              </a:spcAft>
              <a:buClr>
                <a:srgbClr val="002B42"/>
              </a:buClr>
              <a:buSzPts val="1400"/>
              <a:buFont typeface="Arial"/>
              <a:buChar char="●"/>
            </a:pPr>
            <a:r>
              <a:rPr lang="en" sz="1800"/>
              <a:t>Keep only edges between cells that share a neighbor</a:t>
            </a:r>
            <a:endParaRPr/>
          </a:p>
          <a:p>
            <a:pPr indent="-342900" lvl="0" marL="342900" rtl="0" algn="l">
              <a:lnSpc>
                <a:spcPct val="90000"/>
              </a:lnSpc>
              <a:spcBef>
                <a:spcPts val="800"/>
              </a:spcBef>
              <a:spcAft>
                <a:spcPts val="0"/>
              </a:spcAft>
              <a:buClr>
                <a:srgbClr val="002B42"/>
              </a:buClr>
              <a:buSzPts val="1400"/>
              <a:buFont typeface="Arial"/>
              <a:buChar char="●"/>
            </a:pPr>
            <a:r>
              <a:rPr lang="en" sz="1800"/>
              <a:t>Adjust the edge weights between any two cells based on similarity</a:t>
            </a:r>
            <a:endParaRPr/>
          </a:p>
          <a:p>
            <a:pPr indent="0" lvl="0" marL="0" rtl="0" algn="l">
              <a:lnSpc>
                <a:spcPct val="90000"/>
              </a:lnSpc>
              <a:spcBef>
                <a:spcPts val="800"/>
              </a:spcBef>
              <a:spcAft>
                <a:spcPts val="0"/>
              </a:spcAft>
              <a:buClr>
                <a:srgbClr val="002B42"/>
              </a:buClr>
              <a:buSzPts val="1400"/>
              <a:buNone/>
            </a:pPr>
            <a:r>
              <a:rPr lang="en" sz="1800"/>
              <a:t>    = Shared nearest neighbor graph</a:t>
            </a:r>
            <a:endParaRPr b="1" sz="1800"/>
          </a:p>
        </p:txBody>
      </p:sp>
      <p:sp>
        <p:nvSpPr>
          <p:cNvPr id="635" name="Google Shape;635;p83"/>
          <p:cNvSpPr txBox="1"/>
          <p:nvPr>
            <p:ph type="title"/>
          </p:nvPr>
        </p:nvSpPr>
        <p:spPr>
          <a:xfrm>
            <a:off x="258525" y="173975"/>
            <a:ext cx="8963400" cy="73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2430"/>
              <a:buFont typeface="Arial"/>
              <a:buNone/>
            </a:pPr>
            <a:r>
              <a:rPr lang="en" sz="3330">
                <a:solidFill>
                  <a:srgbClr val="00D8EA"/>
                </a:solidFill>
              </a:rPr>
              <a:t>ArchR use </a:t>
            </a:r>
            <a:r>
              <a:rPr lang="en" sz="3330">
                <a:solidFill>
                  <a:srgbClr val="00D8EA"/>
                </a:solidFill>
              </a:rPr>
              <a:t>Seurat approach to find clusters</a:t>
            </a:r>
            <a:endParaRPr sz="3870">
              <a:solidFill>
                <a:srgbClr val="00D8EA"/>
              </a:solidFill>
            </a:endParaRPr>
          </a:p>
        </p:txBody>
      </p:sp>
      <p:sp>
        <p:nvSpPr>
          <p:cNvPr id="636" name="Google Shape;636;p83"/>
          <p:cNvSpPr txBox="1"/>
          <p:nvPr/>
        </p:nvSpPr>
        <p:spPr>
          <a:xfrm>
            <a:off x="258525" y="625613"/>
            <a:ext cx="7639200" cy="507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330">
                <a:solidFill>
                  <a:srgbClr val="44546A"/>
                </a:solidFill>
                <a:latin typeface="Helvetica Neue"/>
                <a:ea typeface="Helvetica Neue"/>
                <a:cs typeface="Helvetica Neue"/>
                <a:sym typeface="Helvetica Neue"/>
              </a:rPr>
              <a:t>1. Build shared nearest neighbor graph</a:t>
            </a:r>
            <a:endParaRPr b="1" sz="2870">
              <a:solidFill>
                <a:srgbClr val="44546A"/>
              </a:solidFill>
              <a:latin typeface="Helvetica Neue"/>
              <a:ea typeface="Helvetica Neue"/>
              <a:cs typeface="Helvetica Neue"/>
              <a:sym typeface="Helvetica Neue"/>
            </a:endParaRPr>
          </a:p>
        </p:txBody>
      </p:sp>
      <p:sp>
        <p:nvSpPr>
          <p:cNvPr id="637" name="Google Shape;637;p83"/>
          <p:cNvSpPr txBox="1"/>
          <p:nvPr/>
        </p:nvSpPr>
        <p:spPr>
          <a:xfrm>
            <a:off x="258525" y="2687813"/>
            <a:ext cx="7639200" cy="507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330">
                <a:solidFill>
                  <a:srgbClr val="44546A"/>
                </a:solidFill>
                <a:latin typeface="Helvetica Neue"/>
                <a:ea typeface="Helvetica Neue"/>
                <a:cs typeface="Helvetica Neue"/>
                <a:sym typeface="Helvetica Neue"/>
              </a:rPr>
              <a:t>2</a:t>
            </a:r>
            <a:r>
              <a:rPr b="1" lang="en" sz="2330">
                <a:solidFill>
                  <a:srgbClr val="44546A"/>
                </a:solidFill>
                <a:latin typeface="Helvetica Neue"/>
                <a:ea typeface="Helvetica Neue"/>
                <a:cs typeface="Helvetica Neue"/>
                <a:sym typeface="Helvetica Neue"/>
              </a:rPr>
              <a:t>. Community detection</a:t>
            </a:r>
            <a:endParaRPr b="1" sz="2330">
              <a:solidFill>
                <a:srgbClr val="44546A"/>
              </a:solidFill>
              <a:latin typeface="Helvetica Neue"/>
              <a:ea typeface="Helvetica Neue"/>
              <a:cs typeface="Helvetica Neue"/>
              <a:sym typeface="Helvetica Neue"/>
            </a:endParaRPr>
          </a:p>
        </p:txBody>
      </p:sp>
      <p:pic>
        <p:nvPicPr>
          <p:cNvPr id="638" name="Google Shape;638;p83"/>
          <p:cNvPicPr preferRelativeResize="0"/>
          <p:nvPr/>
        </p:nvPicPr>
        <p:blipFill rotWithShape="1">
          <a:blip r:embed="rId3">
            <a:alphaModFix/>
          </a:blip>
          <a:srcRect b="0" l="0" r="0" t="0"/>
          <a:stretch/>
        </p:blipFill>
        <p:spPr>
          <a:xfrm>
            <a:off x="5798428" y="2769570"/>
            <a:ext cx="3275876" cy="1688173"/>
          </a:xfrm>
          <a:prstGeom prst="rect">
            <a:avLst/>
          </a:prstGeom>
          <a:noFill/>
          <a:ln>
            <a:noFill/>
          </a:ln>
        </p:spPr>
      </p:pic>
      <p:sp>
        <p:nvSpPr>
          <p:cNvPr id="639" name="Google Shape;639;p83"/>
          <p:cNvSpPr txBox="1"/>
          <p:nvPr/>
        </p:nvSpPr>
        <p:spPr>
          <a:xfrm>
            <a:off x="167400" y="3215075"/>
            <a:ext cx="6087000" cy="1886100"/>
          </a:xfrm>
          <a:prstGeom prst="rect">
            <a:avLst/>
          </a:prstGeom>
          <a:noFill/>
          <a:ln>
            <a:noFill/>
          </a:ln>
        </p:spPr>
        <p:txBody>
          <a:bodyPr anchorCtr="0" anchor="t" bIns="91425" lIns="91425" spcFirstLastPara="1" rIns="91425" wrap="square" tIns="91425">
            <a:spAutoFit/>
          </a:bodyPr>
          <a:lstStyle/>
          <a:p>
            <a:pPr indent="-381000" lvl="0" marL="342900" rtl="0" algn="l">
              <a:lnSpc>
                <a:spcPct val="90000"/>
              </a:lnSpc>
              <a:spcBef>
                <a:spcPts val="0"/>
              </a:spcBef>
              <a:spcAft>
                <a:spcPts val="0"/>
              </a:spcAft>
              <a:buClr>
                <a:srgbClr val="002B42"/>
              </a:buClr>
              <a:buSzPts val="1800"/>
              <a:buChar char="●"/>
            </a:pPr>
            <a:r>
              <a:rPr lang="en" sz="1800">
                <a:solidFill>
                  <a:srgbClr val="002B42"/>
                </a:solidFill>
              </a:rPr>
              <a:t>C</a:t>
            </a:r>
            <a:r>
              <a:rPr lang="en" sz="1800">
                <a:solidFill>
                  <a:srgbClr val="002B42"/>
                </a:solidFill>
              </a:rPr>
              <a:t>luster of cells more connected than with cells of other communities</a:t>
            </a:r>
            <a:endParaRPr sz="1800">
              <a:solidFill>
                <a:srgbClr val="002B42"/>
              </a:solidFill>
            </a:endParaRPr>
          </a:p>
          <a:p>
            <a:pPr indent="-381000" lvl="0" marL="342900" rtl="0" algn="l">
              <a:lnSpc>
                <a:spcPct val="90000"/>
              </a:lnSpc>
              <a:spcBef>
                <a:spcPts val="800"/>
              </a:spcBef>
              <a:spcAft>
                <a:spcPts val="0"/>
              </a:spcAft>
              <a:buClr>
                <a:srgbClr val="002B42"/>
              </a:buClr>
              <a:buSzPts val="1800"/>
              <a:buChar char="●"/>
            </a:pPr>
            <a:r>
              <a:rPr lang="en" sz="1800">
                <a:solidFill>
                  <a:srgbClr val="002B42"/>
                </a:solidFill>
              </a:rPr>
              <a:t>graph-based clustering detects clusters of arbitrary structures</a:t>
            </a:r>
            <a:endParaRPr sz="1800">
              <a:solidFill>
                <a:srgbClr val="002B42"/>
              </a:solidFill>
            </a:endParaRPr>
          </a:p>
          <a:p>
            <a:pPr indent="-381000" lvl="0" marL="342900" rtl="0" algn="l">
              <a:lnSpc>
                <a:spcPct val="90000"/>
              </a:lnSpc>
              <a:spcBef>
                <a:spcPts val="800"/>
              </a:spcBef>
              <a:spcAft>
                <a:spcPts val="0"/>
              </a:spcAft>
              <a:buClr>
                <a:srgbClr val="002B42"/>
              </a:buClr>
              <a:buSzPts val="1800"/>
              <a:buChar char="●"/>
            </a:pPr>
            <a:r>
              <a:rPr lang="en" sz="1800">
                <a:solidFill>
                  <a:srgbClr val="002B42"/>
                </a:solidFill>
              </a:rPr>
              <a:t>optimizes modularity - </a:t>
            </a:r>
            <a:r>
              <a:rPr b="1" lang="en" sz="1800" u="sng">
                <a:solidFill>
                  <a:srgbClr val="002B42"/>
                </a:solidFill>
              </a:rPr>
              <a:t>resolution - </a:t>
            </a:r>
            <a:r>
              <a:rPr lang="en" sz="1800">
                <a:solidFill>
                  <a:srgbClr val="2C3E50"/>
                </a:solidFill>
              </a:rPr>
              <a:t>0.4-1.2 typically returns good results for 3K single-cell datasets</a:t>
            </a:r>
            <a:endParaRPr sz="1800">
              <a:solidFill>
                <a:srgbClr val="002B42"/>
              </a:solidFill>
            </a:endParaRPr>
          </a:p>
        </p:txBody>
      </p:sp>
      <p:pic>
        <p:nvPicPr>
          <p:cNvPr id="640" name="Google Shape;640;p83"/>
          <p:cNvPicPr preferRelativeResize="0"/>
          <p:nvPr/>
        </p:nvPicPr>
        <p:blipFill rotWithShape="1">
          <a:blip r:embed="rId4">
            <a:alphaModFix/>
          </a:blip>
          <a:srcRect b="0" l="0" r="0" t="0"/>
          <a:stretch/>
        </p:blipFill>
        <p:spPr>
          <a:xfrm>
            <a:off x="6690399" y="690701"/>
            <a:ext cx="2042724" cy="2078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4"/>
          <p:cNvSpPr txBox="1"/>
          <p:nvPr>
            <p:ph type="title"/>
          </p:nvPr>
        </p:nvSpPr>
        <p:spPr>
          <a:xfrm>
            <a:off x="206175" y="1769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Clustering</a:t>
            </a:r>
            <a:r>
              <a:rPr lang="en"/>
              <a:t> of IterativeLSI data using Seurat clusters</a:t>
            </a:r>
            <a:endParaRPr/>
          </a:p>
        </p:txBody>
      </p:sp>
      <p:pic>
        <p:nvPicPr>
          <p:cNvPr id="646" name="Google Shape;646;p84"/>
          <p:cNvPicPr preferRelativeResize="0"/>
          <p:nvPr/>
        </p:nvPicPr>
        <p:blipFill>
          <a:blip r:embed="rId3">
            <a:alphaModFix/>
          </a:blip>
          <a:stretch>
            <a:fillRect/>
          </a:stretch>
        </p:blipFill>
        <p:spPr>
          <a:xfrm>
            <a:off x="3716250" y="666841"/>
            <a:ext cx="2653951" cy="3713433"/>
          </a:xfrm>
          <a:prstGeom prst="rect">
            <a:avLst/>
          </a:prstGeom>
          <a:noFill/>
          <a:ln>
            <a:noFill/>
          </a:ln>
        </p:spPr>
      </p:pic>
      <p:sp>
        <p:nvSpPr>
          <p:cNvPr id="647" name="Google Shape;647;p84"/>
          <p:cNvSpPr txBox="1"/>
          <p:nvPr/>
        </p:nvSpPr>
        <p:spPr>
          <a:xfrm>
            <a:off x="206175" y="4435500"/>
            <a:ext cx="824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7020"/>
                </a:solidFill>
                <a:highlight>
                  <a:srgbClr val="F7F7F7"/>
                </a:highlight>
                <a:latin typeface="Courier New"/>
                <a:ea typeface="Courier New"/>
                <a:cs typeface="Courier New"/>
                <a:sym typeface="Courier New"/>
              </a:rPr>
              <a:t>addClusters</a:t>
            </a:r>
            <a:r>
              <a:rPr lang="en" sz="1800">
                <a:solidFill>
                  <a:srgbClr val="333333"/>
                </a:solidFill>
                <a:highlight>
                  <a:srgbClr val="F7F7F7"/>
                </a:highlight>
                <a:latin typeface="Courier New"/>
                <a:ea typeface="Courier New"/>
                <a:cs typeface="Courier New"/>
                <a:sym typeface="Courier New"/>
              </a:rPr>
              <a:t>(</a:t>
            </a:r>
            <a:r>
              <a:rPr lang="en" sz="1600">
                <a:solidFill>
                  <a:srgbClr val="333333"/>
                </a:solidFill>
                <a:highlight>
                  <a:srgbClr val="F7F7F7"/>
                </a:highlight>
                <a:latin typeface="Courier New"/>
                <a:ea typeface="Courier New"/>
                <a:cs typeface="Courier New"/>
                <a:sym typeface="Courier New"/>
              </a:rPr>
              <a:t>..., </a:t>
            </a:r>
            <a:r>
              <a:rPr lang="en" sz="1600">
                <a:solidFill>
                  <a:srgbClr val="24292F"/>
                </a:solidFill>
                <a:highlight>
                  <a:srgbClr val="FFFFFF"/>
                </a:highlight>
                <a:latin typeface="Courier New"/>
                <a:ea typeface="Courier New"/>
                <a:cs typeface="Courier New"/>
                <a:sym typeface="Courier New"/>
              </a:rPr>
              <a:t>reducedDims = "IterativeLSI", method = "</a:t>
            </a:r>
            <a:r>
              <a:rPr b="1" lang="en" sz="1600">
                <a:solidFill>
                  <a:srgbClr val="24292F"/>
                </a:solidFill>
                <a:highlight>
                  <a:srgbClr val="FFFFFF"/>
                </a:highlight>
                <a:latin typeface="Courier New"/>
                <a:ea typeface="Courier New"/>
                <a:cs typeface="Courier New"/>
                <a:sym typeface="Courier New"/>
              </a:rPr>
              <a:t>Seurat</a:t>
            </a:r>
            <a:r>
              <a:rPr lang="en" sz="1600">
                <a:solidFill>
                  <a:srgbClr val="24292F"/>
                </a:solidFill>
                <a:highlight>
                  <a:srgbClr val="FFFFFF"/>
                </a:highlight>
                <a:latin typeface="Courier New"/>
                <a:ea typeface="Courier New"/>
                <a:cs typeface="Courier New"/>
                <a:sym typeface="Courier New"/>
              </a:rPr>
              <a:t>",  resolution = N</a:t>
            </a:r>
            <a:r>
              <a:rPr lang="en" sz="1600">
                <a:solidFill>
                  <a:srgbClr val="333333"/>
                </a:solidFill>
                <a:highlight>
                  <a:srgbClr val="F7F7F7"/>
                </a:highlight>
                <a:latin typeface="Courier New"/>
                <a:ea typeface="Courier New"/>
                <a:cs typeface="Courier New"/>
                <a:sym typeface="Courier New"/>
              </a:rPr>
              <a:t>) N[0.4-1.2]</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5"/>
          <p:cNvSpPr txBox="1"/>
          <p:nvPr>
            <p:ph type="title"/>
          </p:nvPr>
        </p:nvSpPr>
        <p:spPr>
          <a:xfrm>
            <a:off x="221450" y="1670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to identify marker genes having accessibility data</a:t>
            </a:r>
            <a:endParaRPr/>
          </a:p>
        </p:txBody>
      </p:sp>
      <p:sp>
        <p:nvSpPr>
          <p:cNvPr id="653" name="Google Shape;653;p85"/>
          <p:cNvSpPr txBox="1"/>
          <p:nvPr/>
        </p:nvSpPr>
        <p:spPr>
          <a:xfrm>
            <a:off x="221450" y="1182450"/>
            <a:ext cx="8922600" cy="35709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rgbClr val="002B42"/>
              </a:buClr>
              <a:buSzPts val="2000"/>
              <a:buChar char="●"/>
            </a:pPr>
            <a:r>
              <a:rPr lang="en" sz="2000">
                <a:solidFill>
                  <a:srgbClr val="002B42"/>
                </a:solidFill>
              </a:rPr>
              <a:t>Gene expression is not known.</a:t>
            </a:r>
            <a:endParaRPr sz="2000">
              <a:solidFill>
                <a:srgbClr val="002B42"/>
              </a:solidFill>
            </a:endParaRPr>
          </a:p>
          <a:p>
            <a:pPr indent="-355600" lvl="0" marL="457200" rtl="0" algn="l">
              <a:lnSpc>
                <a:spcPct val="200000"/>
              </a:lnSpc>
              <a:spcBef>
                <a:spcPts val="0"/>
              </a:spcBef>
              <a:spcAft>
                <a:spcPts val="0"/>
              </a:spcAft>
              <a:buClr>
                <a:srgbClr val="002B42"/>
              </a:buClr>
              <a:buSzPts val="2000"/>
              <a:buChar char="●"/>
            </a:pPr>
            <a:r>
              <a:rPr b="1" lang="en" sz="2000">
                <a:solidFill>
                  <a:srgbClr val="002B42"/>
                </a:solidFill>
              </a:rPr>
              <a:t>Are the regulatory elements of a gene accessible?</a:t>
            </a:r>
            <a:endParaRPr b="1" sz="2000">
              <a:solidFill>
                <a:srgbClr val="002B42"/>
              </a:solidFill>
            </a:endParaRPr>
          </a:p>
          <a:p>
            <a:pPr indent="-355600" lvl="1" marL="914400" rtl="0" algn="l">
              <a:lnSpc>
                <a:spcPct val="200000"/>
              </a:lnSpc>
              <a:spcBef>
                <a:spcPts val="0"/>
              </a:spcBef>
              <a:spcAft>
                <a:spcPts val="0"/>
              </a:spcAft>
              <a:buClr>
                <a:srgbClr val="002B42"/>
              </a:buClr>
              <a:buSzPts val="2000"/>
              <a:buChar char="○"/>
            </a:pPr>
            <a:r>
              <a:rPr b="1" lang="en" sz="2000">
                <a:solidFill>
                  <a:srgbClr val="002B42"/>
                </a:solidFill>
              </a:rPr>
              <a:t>-&gt; high gene expression, high activity.</a:t>
            </a:r>
            <a:endParaRPr b="1" sz="2000">
              <a:solidFill>
                <a:srgbClr val="002B42"/>
              </a:solidFill>
            </a:endParaRPr>
          </a:p>
          <a:p>
            <a:pPr indent="-355600" lvl="0" marL="457200" rtl="0" algn="l">
              <a:lnSpc>
                <a:spcPct val="200000"/>
              </a:lnSpc>
              <a:spcBef>
                <a:spcPts val="0"/>
              </a:spcBef>
              <a:spcAft>
                <a:spcPts val="0"/>
              </a:spcAft>
              <a:buClr>
                <a:srgbClr val="002B42"/>
              </a:buClr>
              <a:buSzPts val="2000"/>
              <a:buChar char="●"/>
            </a:pPr>
            <a:r>
              <a:rPr b="1" lang="en" sz="2000" u="sng">
                <a:solidFill>
                  <a:srgbClr val="002B42"/>
                </a:solidFill>
              </a:rPr>
              <a:t>Infer the gene expression using the </a:t>
            </a:r>
            <a:r>
              <a:rPr b="1" lang="en" sz="2000" u="sng">
                <a:solidFill>
                  <a:srgbClr val="002B42"/>
                </a:solidFill>
              </a:rPr>
              <a:t>distance</a:t>
            </a:r>
            <a:r>
              <a:rPr b="1" lang="en" sz="2000" u="sng">
                <a:solidFill>
                  <a:srgbClr val="002B42"/>
                </a:solidFill>
              </a:rPr>
              <a:t> between the tile and the gene</a:t>
            </a:r>
            <a:r>
              <a:rPr b="1" lang="en" sz="2000">
                <a:solidFill>
                  <a:srgbClr val="002B42"/>
                </a:solidFill>
              </a:rPr>
              <a:t> -&gt; </a:t>
            </a:r>
            <a:r>
              <a:rPr b="1" i="1" lang="en" sz="2000">
                <a:solidFill>
                  <a:srgbClr val="002B42"/>
                </a:solidFill>
              </a:rPr>
              <a:t>GENE SCORE MATRIX</a:t>
            </a:r>
            <a:endParaRPr b="1" i="1" sz="2000">
              <a:solidFill>
                <a:srgbClr val="002B42"/>
              </a:solidFill>
            </a:endParaRPr>
          </a:p>
          <a:p>
            <a:pPr indent="-355600" lvl="0" marL="457200" rtl="0" algn="l">
              <a:lnSpc>
                <a:spcPct val="200000"/>
              </a:lnSpc>
              <a:spcBef>
                <a:spcPts val="0"/>
              </a:spcBef>
              <a:spcAft>
                <a:spcPts val="0"/>
              </a:spcAft>
              <a:buClr>
                <a:srgbClr val="002B42"/>
              </a:buClr>
              <a:buSzPts val="2000"/>
              <a:buChar char="●"/>
            </a:pPr>
            <a:r>
              <a:rPr lang="en" sz="2000">
                <a:solidFill>
                  <a:srgbClr val="002B42"/>
                </a:solidFill>
              </a:rPr>
              <a:t>Validate on scRNAseq and scATACseq datasets</a:t>
            </a:r>
            <a:endParaRPr sz="2000">
              <a:solidFill>
                <a:srgbClr val="002B4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6"/>
          <p:cNvSpPr txBox="1"/>
          <p:nvPr>
            <p:ph type="title"/>
          </p:nvPr>
        </p:nvSpPr>
        <p:spPr>
          <a:xfrm>
            <a:off x="152400" y="13486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Best model to infer gene </a:t>
            </a:r>
            <a:r>
              <a:rPr lang="en"/>
              <a:t>score</a:t>
            </a:r>
            <a:r>
              <a:rPr lang="en"/>
              <a:t> matrix</a:t>
            </a:r>
            <a:endParaRPr/>
          </a:p>
        </p:txBody>
      </p:sp>
      <p:pic>
        <p:nvPicPr>
          <p:cNvPr id="660" name="Google Shape;660;p86"/>
          <p:cNvPicPr preferRelativeResize="0"/>
          <p:nvPr/>
        </p:nvPicPr>
        <p:blipFill rotWithShape="1">
          <a:blip r:embed="rId3">
            <a:alphaModFix/>
          </a:blip>
          <a:srcRect b="0" l="9820" r="0" t="0"/>
          <a:stretch/>
        </p:blipFill>
        <p:spPr>
          <a:xfrm>
            <a:off x="85724" y="871675"/>
            <a:ext cx="4965049" cy="3277926"/>
          </a:xfrm>
          <a:prstGeom prst="rect">
            <a:avLst/>
          </a:prstGeom>
          <a:noFill/>
          <a:ln>
            <a:noFill/>
          </a:ln>
        </p:spPr>
      </p:pic>
      <p:sp>
        <p:nvSpPr>
          <p:cNvPr id="661" name="Google Shape;661;p86"/>
          <p:cNvSpPr txBox="1"/>
          <p:nvPr/>
        </p:nvSpPr>
        <p:spPr>
          <a:xfrm>
            <a:off x="4719575" y="1356625"/>
            <a:ext cx="40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2" name="Google Shape;662;p86"/>
          <p:cNvSpPr txBox="1"/>
          <p:nvPr/>
        </p:nvSpPr>
        <p:spPr>
          <a:xfrm>
            <a:off x="152400" y="4422625"/>
            <a:ext cx="752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8761D"/>
                </a:solidFill>
                <a:highlight>
                  <a:srgbClr val="F8F8F8"/>
                </a:highlight>
                <a:uFill>
                  <a:noFill/>
                </a:uFill>
                <a:latin typeface="Courier New"/>
                <a:ea typeface="Courier New"/>
                <a:cs typeface="Courier New"/>
                <a:sym typeface="Courier New"/>
                <a:hlinkClick r:id="rId4">
                  <a:extLst>
                    <a:ext uri="{A12FA001-AC4F-418D-AE19-62706E023703}">
                      <ahyp:hlinkClr val="tx"/>
                    </a:ext>
                  </a:extLst>
                </a:hlinkClick>
              </a:rPr>
              <a:t>createArrowFiles</a:t>
            </a:r>
            <a:r>
              <a:rPr lang="en" sz="2000">
                <a:solidFill>
                  <a:srgbClr val="333333"/>
                </a:solidFill>
                <a:highlight>
                  <a:srgbClr val="F8F8F8"/>
                </a:highlight>
                <a:latin typeface="Courier New"/>
                <a:ea typeface="Courier New"/>
                <a:cs typeface="Courier New"/>
                <a:sym typeface="Courier New"/>
              </a:rPr>
              <a:t>(..,</a:t>
            </a:r>
            <a:r>
              <a:rPr lang="en" sz="2000">
                <a:solidFill>
                  <a:srgbClr val="333333"/>
                </a:solidFill>
                <a:highlight>
                  <a:srgbClr val="F8F8F8"/>
                </a:highlight>
                <a:latin typeface="Courier New"/>
                <a:ea typeface="Courier New"/>
                <a:cs typeface="Courier New"/>
                <a:sym typeface="Courier New"/>
              </a:rPr>
              <a:t>addGeneScoreMatrix</a:t>
            </a:r>
            <a:r>
              <a:rPr lang="en" sz="2000">
                <a:solidFill>
                  <a:srgbClr val="333333"/>
                </a:solidFill>
                <a:highlight>
                  <a:srgbClr val="F8F8F8"/>
                </a:highlight>
                <a:latin typeface="Courier New"/>
                <a:ea typeface="Courier New"/>
                <a:cs typeface="Courier New"/>
                <a:sym typeface="Courier New"/>
              </a:rPr>
              <a:t> = TRUE)</a:t>
            </a:r>
            <a:endParaRPr sz="2000">
              <a:solidFill>
                <a:srgbClr val="333333"/>
              </a:solidFill>
              <a:highlight>
                <a:srgbClr val="F8F8F8"/>
              </a:highlight>
              <a:latin typeface="Courier New"/>
              <a:ea typeface="Courier New"/>
              <a:cs typeface="Courier New"/>
              <a:sym typeface="Courier New"/>
            </a:endParaRPr>
          </a:p>
        </p:txBody>
      </p:sp>
      <p:sp>
        <p:nvSpPr>
          <p:cNvPr id="663" name="Google Shape;663;p86"/>
          <p:cNvSpPr txBox="1"/>
          <p:nvPr/>
        </p:nvSpPr>
        <p:spPr>
          <a:xfrm>
            <a:off x="4572000" y="886350"/>
            <a:ext cx="4305300" cy="326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900"/>
              <a:t>Inferring </a:t>
            </a:r>
            <a:r>
              <a:rPr b="1" lang="en" sz="1900"/>
              <a:t>gene score</a:t>
            </a:r>
            <a:r>
              <a:rPr lang="en" sz="1900"/>
              <a:t> using 56 models.</a:t>
            </a:r>
            <a:endParaRPr sz="1900"/>
          </a:p>
          <a:p>
            <a:pPr indent="-323850" lvl="0" marL="457200" rtl="0" algn="l">
              <a:lnSpc>
                <a:spcPct val="150000"/>
              </a:lnSpc>
              <a:spcBef>
                <a:spcPts val="0"/>
              </a:spcBef>
              <a:spcAft>
                <a:spcPts val="0"/>
              </a:spcAft>
              <a:buSzPts val="1500"/>
              <a:buChar char="●"/>
            </a:pPr>
            <a:r>
              <a:rPr lang="en" sz="1500"/>
              <a:t>Define gene window.</a:t>
            </a:r>
            <a:endParaRPr sz="1500"/>
          </a:p>
          <a:p>
            <a:pPr indent="-323850" lvl="0" marL="457200" rtl="0" algn="l">
              <a:lnSpc>
                <a:spcPct val="150000"/>
              </a:lnSpc>
              <a:spcBef>
                <a:spcPts val="0"/>
              </a:spcBef>
              <a:spcAft>
                <a:spcPts val="0"/>
              </a:spcAft>
              <a:buSzPts val="1500"/>
              <a:buChar char="●"/>
            </a:pPr>
            <a:r>
              <a:rPr lang="en" sz="1500"/>
              <a:t>Overlap tiles.</a:t>
            </a:r>
            <a:endParaRPr sz="1500"/>
          </a:p>
          <a:p>
            <a:pPr indent="-323850" lvl="0" marL="457200" rtl="0" algn="l">
              <a:lnSpc>
                <a:spcPct val="150000"/>
              </a:lnSpc>
              <a:spcBef>
                <a:spcPts val="0"/>
              </a:spcBef>
              <a:spcAft>
                <a:spcPts val="0"/>
              </a:spcAft>
              <a:buSzPts val="1500"/>
              <a:buChar char="●"/>
            </a:pPr>
            <a:r>
              <a:rPr lang="en" sz="1500"/>
              <a:t>Weigh distance and gene size.</a:t>
            </a:r>
            <a:endParaRPr sz="1500"/>
          </a:p>
          <a:p>
            <a:pPr indent="-323850" lvl="0" marL="457200" rtl="0" algn="l">
              <a:lnSpc>
                <a:spcPct val="150000"/>
              </a:lnSpc>
              <a:spcBef>
                <a:spcPts val="0"/>
              </a:spcBef>
              <a:spcAft>
                <a:spcPts val="0"/>
              </a:spcAft>
              <a:buSzPts val="1500"/>
              <a:buChar char="●"/>
            </a:pPr>
            <a:r>
              <a:rPr lang="en" sz="1500"/>
              <a:t>Weights multiplied by #Tn5 insertions within each tile.</a:t>
            </a:r>
            <a:endParaRPr sz="1500"/>
          </a:p>
          <a:p>
            <a:pPr indent="-323850" lvl="0" marL="457200" rtl="0" algn="l">
              <a:lnSpc>
                <a:spcPct val="150000"/>
              </a:lnSpc>
              <a:spcBef>
                <a:spcPts val="0"/>
              </a:spcBef>
              <a:spcAft>
                <a:spcPts val="0"/>
              </a:spcAft>
              <a:buSzPts val="1500"/>
              <a:buChar char="●"/>
            </a:pPr>
            <a:r>
              <a:rPr lang="en" sz="1500"/>
              <a:t>Summed across all tiles within the gene window -&gt; </a:t>
            </a:r>
            <a:r>
              <a:rPr b="1" lang="en" sz="1500" u="sng"/>
              <a:t>gene score</a:t>
            </a:r>
            <a:endParaRPr b="1" u="sng"/>
          </a:p>
          <a:p>
            <a:pPr indent="-317500" lvl="0" marL="457200" rtl="0" algn="l">
              <a:lnSpc>
                <a:spcPct val="150000"/>
              </a:lnSpc>
              <a:spcBef>
                <a:spcPts val="0"/>
              </a:spcBef>
              <a:spcAft>
                <a:spcPts val="0"/>
              </a:spcAft>
              <a:buSzPts val="1400"/>
              <a:buChar char="●"/>
            </a:pPr>
            <a:r>
              <a:rPr lang="en"/>
              <a:t>Depth normalized across genes</a:t>
            </a:r>
            <a:endParaRPr/>
          </a:p>
        </p:txBody>
      </p:sp>
      <p:sp>
        <p:nvSpPr>
          <p:cNvPr id="664" name="Google Shape;664;p86"/>
          <p:cNvSpPr txBox="1"/>
          <p:nvPr/>
        </p:nvSpPr>
        <p:spPr>
          <a:xfrm>
            <a:off x="-282075" y="4099525"/>
            <a:ext cx="40377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Helvetica Neue"/>
                <a:ea typeface="Helvetica Neue"/>
                <a:cs typeface="Helvetica Neue"/>
                <a:sym typeface="Helvetica Neue"/>
              </a:rPr>
              <a:t>Granja, Corces et al., Nature Genetics 2021</a:t>
            </a:r>
            <a:endParaRPr sz="9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3"/>
          <p:cNvSpPr txBox="1"/>
          <p:nvPr/>
        </p:nvSpPr>
        <p:spPr>
          <a:xfrm>
            <a:off x="180975" y="2952750"/>
            <a:ext cx="8867700" cy="1209900"/>
          </a:xfrm>
          <a:prstGeom prst="rect">
            <a:avLst/>
          </a:prstGeom>
          <a:noFill/>
          <a:ln>
            <a:noFill/>
          </a:ln>
        </p:spPr>
        <p:txBody>
          <a:bodyPr anchorCtr="0" anchor="t" bIns="91425" lIns="91425" spcFirstLastPara="1" rIns="91425" wrap="square" tIns="91425">
            <a:spAutoFit/>
          </a:bodyPr>
          <a:lstStyle/>
          <a:p>
            <a:pPr indent="-463550" lvl="0" marL="457200" rtl="0" algn="l">
              <a:lnSpc>
                <a:spcPct val="90000"/>
              </a:lnSpc>
              <a:spcBef>
                <a:spcPts val="0"/>
              </a:spcBef>
              <a:spcAft>
                <a:spcPts val="0"/>
              </a:spcAft>
              <a:buClr>
                <a:schemeClr val="dk2"/>
              </a:buClr>
              <a:buSzPts val="3700"/>
              <a:buAutoNum type="arabicPeriod"/>
            </a:pPr>
            <a:r>
              <a:rPr lang="en" sz="3700">
                <a:solidFill>
                  <a:schemeClr val="dk2"/>
                </a:solidFill>
              </a:rPr>
              <a:t>Chromatin</a:t>
            </a:r>
            <a:r>
              <a:rPr lang="en" sz="3700">
                <a:solidFill>
                  <a:schemeClr val="dk2"/>
                </a:solidFill>
              </a:rPr>
              <a:t> architecture of the regulatory regions</a:t>
            </a:r>
            <a:endParaRPr sz="11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7"/>
          <p:cNvSpPr txBox="1"/>
          <p:nvPr>
            <p:ph type="title"/>
          </p:nvPr>
        </p:nvSpPr>
        <p:spPr>
          <a:xfrm>
            <a:off x="216225" y="152525"/>
            <a:ext cx="83583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000">
                <a:solidFill>
                  <a:srgbClr val="00D8EA"/>
                </a:solidFill>
              </a:rPr>
              <a:t>Relevant features </a:t>
            </a:r>
            <a:r>
              <a:rPr lang="en" sz="3000"/>
              <a:t>identification</a:t>
            </a:r>
            <a:endParaRPr sz="4800">
              <a:solidFill>
                <a:srgbClr val="00D8EA"/>
              </a:solidFill>
            </a:endParaRPr>
          </a:p>
        </p:txBody>
      </p:sp>
      <p:pic>
        <p:nvPicPr>
          <p:cNvPr id="671" name="Google Shape;671;p87"/>
          <p:cNvPicPr preferRelativeResize="0"/>
          <p:nvPr/>
        </p:nvPicPr>
        <p:blipFill>
          <a:blip r:embed="rId3">
            <a:alphaModFix/>
          </a:blip>
          <a:stretch>
            <a:fillRect/>
          </a:stretch>
        </p:blipFill>
        <p:spPr>
          <a:xfrm>
            <a:off x="6059475" y="3"/>
            <a:ext cx="3084526" cy="2609575"/>
          </a:xfrm>
          <a:prstGeom prst="rect">
            <a:avLst/>
          </a:prstGeom>
          <a:noFill/>
          <a:ln>
            <a:noFill/>
          </a:ln>
        </p:spPr>
      </p:pic>
      <p:sp>
        <p:nvSpPr>
          <p:cNvPr id="672" name="Google Shape;672;p87"/>
          <p:cNvSpPr txBox="1"/>
          <p:nvPr/>
        </p:nvSpPr>
        <p:spPr>
          <a:xfrm>
            <a:off x="50975" y="564650"/>
            <a:ext cx="3522600" cy="4066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Getting </a:t>
            </a:r>
            <a:r>
              <a:rPr lang="en" sz="1600">
                <a:solidFill>
                  <a:srgbClr val="002B42"/>
                </a:solidFill>
                <a:latin typeface="Helvetica Neue"/>
                <a:ea typeface="Helvetica Neue"/>
                <a:cs typeface="Helvetica Neue"/>
                <a:sym typeface="Helvetica Neue"/>
              </a:rPr>
              <a:t>the marker features</a:t>
            </a:r>
            <a:r>
              <a:rPr lang="en" sz="1600">
                <a:solidFill>
                  <a:srgbClr val="002B42"/>
                </a:solidFill>
                <a:latin typeface="Helvetica Neue"/>
                <a:ea typeface="Helvetica Neue"/>
                <a:cs typeface="Helvetica Neue"/>
                <a:sym typeface="Helvetica Neue"/>
              </a:rPr>
              <a:t> based on the cell specific high activity.</a:t>
            </a:r>
            <a:endParaRPr sz="1600">
              <a:solidFill>
                <a:srgbClr val="002B42"/>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600">
              <a:solidFill>
                <a:srgbClr val="002B42"/>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Marker features based on pairwise comparison of two matched cell groups:</a:t>
            </a:r>
            <a:endParaRPr sz="1600">
              <a:solidFill>
                <a:srgbClr val="002B42"/>
              </a:solidFill>
              <a:latin typeface="Helvetica Neue"/>
              <a:ea typeface="Helvetica Neue"/>
              <a:cs typeface="Helvetica Neue"/>
              <a:sym typeface="Helvetica Neue"/>
            </a:endParaRPr>
          </a:p>
          <a:p>
            <a:pPr indent="-330200" lvl="1" marL="9144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Select bias for matching</a:t>
            </a:r>
            <a:endParaRPr sz="1600">
              <a:solidFill>
                <a:srgbClr val="002B42"/>
              </a:solidFill>
              <a:latin typeface="Helvetica Neue"/>
              <a:ea typeface="Helvetica Neue"/>
              <a:cs typeface="Helvetica Neue"/>
              <a:sym typeface="Helvetica Neue"/>
            </a:endParaRPr>
          </a:p>
          <a:p>
            <a:pPr indent="-330200" lvl="1" marL="9144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Normalization to equal variance</a:t>
            </a:r>
            <a:endParaRPr sz="1600">
              <a:solidFill>
                <a:srgbClr val="002B42"/>
              </a:solidFill>
              <a:latin typeface="Helvetica Neue"/>
              <a:ea typeface="Helvetica Neue"/>
              <a:cs typeface="Helvetica Neue"/>
              <a:sym typeface="Helvetica Neue"/>
            </a:endParaRPr>
          </a:p>
          <a:p>
            <a:pPr indent="-330200" lvl="1" marL="9144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Nearest neighbor</a:t>
            </a:r>
            <a:endParaRPr sz="1600">
              <a:solidFill>
                <a:srgbClr val="002B42"/>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Significant markers one group vs matched group</a:t>
            </a:r>
            <a:endParaRPr sz="1600">
              <a:solidFill>
                <a:srgbClr val="002B4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300">
              <a:solidFill>
                <a:srgbClr val="333333"/>
              </a:solidFill>
              <a:highlight>
                <a:srgbClr val="FFFFFF"/>
              </a:highlight>
              <a:latin typeface="Helvetica Neue"/>
              <a:ea typeface="Helvetica Neue"/>
              <a:cs typeface="Helvetica Neue"/>
              <a:sym typeface="Helvetica Neue"/>
            </a:endParaRPr>
          </a:p>
        </p:txBody>
      </p:sp>
      <p:sp>
        <p:nvSpPr>
          <p:cNvPr id="673" name="Google Shape;673;p87"/>
          <p:cNvSpPr txBox="1"/>
          <p:nvPr/>
        </p:nvSpPr>
        <p:spPr>
          <a:xfrm>
            <a:off x="0" y="4388600"/>
            <a:ext cx="86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getMarkerFeatures</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useMatrix = "</a:t>
            </a:r>
            <a:r>
              <a:rPr b="1" lang="en" sz="1600">
                <a:solidFill>
                  <a:srgbClr val="24292F"/>
                </a:solidFill>
                <a:highlight>
                  <a:srgbClr val="FFFFFF"/>
                </a:highlight>
                <a:latin typeface="Courier New"/>
                <a:ea typeface="Courier New"/>
                <a:cs typeface="Courier New"/>
                <a:sym typeface="Courier New"/>
              </a:rPr>
              <a:t>GeneScoreMatrix</a:t>
            </a:r>
            <a:r>
              <a:rPr lang="en" sz="1600">
                <a:solidFill>
                  <a:srgbClr val="24292F"/>
                </a:solidFill>
                <a:highlight>
                  <a:srgbClr val="FFFFFF"/>
                </a:highlight>
                <a:latin typeface="Courier New"/>
                <a:ea typeface="Courier New"/>
                <a:cs typeface="Courier New"/>
                <a:sym typeface="Courier New"/>
              </a:rPr>
              <a:t>",groupBy = "Clusters",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bias = c("</a:t>
            </a:r>
            <a:r>
              <a:rPr b="1" lang="en" sz="1600">
                <a:solidFill>
                  <a:srgbClr val="24292F"/>
                </a:solidFill>
                <a:highlight>
                  <a:srgbClr val="FFFFFF"/>
                </a:highlight>
                <a:latin typeface="Courier New"/>
                <a:ea typeface="Courier New"/>
                <a:cs typeface="Courier New"/>
                <a:sym typeface="Courier New"/>
              </a:rPr>
              <a:t>TSSEnrichment", "log10(nFrags)</a:t>
            </a:r>
            <a:r>
              <a:rPr lang="en" sz="1600">
                <a:solidFill>
                  <a:srgbClr val="24292F"/>
                </a:solidFill>
                <a:highlight>
                  <a:srgbClr val="FFFFFF"/>
                </a:highlight>
                <a:latin typeface="Courier New"/>
                <a:ea typeface="Courier New"/>
                <a:cs typeface="Courier New"/>
                <a:sym typeface="Courier New"/>
              </a:rPr>
              <a:t>")</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pic>
        <p:nvPicPr>
          <p:cNvPr id="674" name="Google Shape;674;p87"/>
          <p:cNvPicPr preferRelativeResize="0"/>
          <p:nvPr/>
        </p:nvPicPr>
        <p:blipFill>
          <a:blip r:embed="rId4">
            <a:alphaModFix/>
          </a:blip>
          <a:stretch>
            <a:fillRect/>
          </a:stretch>
        </p:blipFill>
        <p:spPr>
          <a:xfrm>
            <a:off x="3510475" y="1032852"/>
            <a:ext cx="3084525" cy="1179873"/>
          </a:xfrm>
          <a:prstGeom prst="rect">
            <a:avLst/>
          </a:prstGeom>
          <a:noFill/>
          <a:ln>
            <a:noFill/>
          </a:ln>
        </p:spPr>
      </p:pic>
      <p:pic>
        <p:nvPicPr>
          <p:cNvPr id="675" name="Google Shape;675;p87"/>
          <p:cNvPicPr preferRelativeResize="0"/>
          <p:nvPr/>
        </p:nvPicPr>
        <p:blipFill>
          <a:blip r:embed="rId5">
            <a:alphaModFix/>
          </a:blip>
          <a:stretch>
            <a:fillRect/>
          </a:stretch>
        </p:blipFill>
        <p:spPr>
          <a:xfrm>
            <a:off x="3559950" y="2356250"/>
            <a:ext cx="2985563" cy="21675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8"/>
          <p:cNvSpPr txBox="1"/>
          <p:nvPr>
            <p:ph type="title"/>
          </p:nvPr>
        </p:nvSpPr>
        <p:spPr>
          <a:xfrm>
            <a:off x="155225" y="468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t>To summarize so far</a:t>
            </a:r>
            <a:endParaRPr sz="3400"/>
          </a:p>
        </p:txBody>
      </p:sp>
      <p:sp>
        <p:nvSpPr>
          <p:cNvPr id="681" name="Google Shape;681;p88"/>
          <p:cNvSpPr txBox="1"/>
          <p:nvPr/>
        </p:nvSpPr>
        <p:spPr>
          <a:xfrm>
            <a:off x="226200" y="833250"/>
            <a:ext cx="8917800" cy="4186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Create a ArchR project using the fragments.tsv file</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In ArchR command specify the thresholds for min fragment size and TSS enrichment</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Specify to add the Tile Matrix, GeneScore matrix</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Plots to verify the trend across samples</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Add Doublets score and filter for doublets, then check!</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Add IterativeLSI for normalization</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AddUMAP, AddClusters using </a:t>
            </a:r>
            <a:r>
              <a:rPr lang="en" sz="2000">
                <a:solidFill>
                  <a:srgbClr val="002B42"/>
                </a:solidFill>
                <a:latin typeface="Helvetica Neue"/>
                <a:ea typeface="Helvetica Neue"/>
                <a:cs typeface="Helvetica Neue"/>
                <a:sym typeface="Helvetica Neue"/>
              </a:rPr>
              <a:t>IterativeLSI (on LSI space)</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Use GeneScoreMatrix to get the marker features</a:t>
            </a:r>
            <a:endParaRPr sz="2000">
              <a:solidFill>
                <a:srgbClr val="002B42"/>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9"/>
          <p:cNvSpPr txBox="1"/>
          <p:nvPr>
            <p:ph type="title"/>
          </p:nvPr>
        </p:nvSpPr>
        <p:spPr>
          <a:xfrm>
            <a:off x="155225" y="2754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t>Break ~ 5 minutes</a:t>
            </a:r>
            <a:endParaRPr sz="45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0"/>
          <p:cNvSpPr txBox="1"/>
          <p:nvPr/>
        </p:nvSpPr>
        <p:spPr>
          <a:xfrm>
            <a:off x="177900" y="1431575"/>
            <a:ext cx="87882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 sz="3600">
                <a:solidFill>
                  <a:srgbClr val="002A40"/>
                </a:solidFill>
              </a:rPr>
              <a:t>7</a:t>
            </a:r>
            <a:r>
              <a:rPr lang="en" sz="3600">
                <a:solidFill>
                  <a:srgbClr val="002A40"/>
                </a:solidFill>
              </a:rPr>
              <a:t>. Advance analysis: Calling Peaks and Motif enrichment</a:t>
            </a:r>
            <a:endParaRPr sz="4000">
              <a:solidFill>
                <a:srgbClr val="002A40"/>
              </a:solidFill>
            </a:endParaRPr>
          </a:p>
        </p:txBody>
      </p:sp>
      <p:sp>
        <p:nvSpPr>
          <p:cNvPr id="692" name="Google Shape;692;p90"/>
          <p:cNvSpPr txBox="1"/>
          <p:nvPr/>
        </p:nvSpPr>
        <p:spPr>
          <a:xfrm>
            <a:off x="266700" y="4400550"/>
            <a:ext cx="7886700" cy="7389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1600">
                <a:solidFill>
                  <a:srgbClr val="007020"/>
                </a:solidFill>
                <a:highlight>
                  <a:srgbClr val="F7F7F7"/>
                </a:highlight>
                <a:latin typeface="Courier New"/>
                <a:ea typeface="Courier New"/>
                <a:cs typeface="Courier New"/>
                <a:sym typeface="Courier New"/>
              </a:rPr>
              <a:t>addGroupCoverages(); addReproduciblePeakSet</a:t>
            </a:r>
            <a:r>
              <a:rPr lang="en" sz="1600">
                <a:solidFill>
                  <a:srgbClr val="333333"/>
                </a:solidFill>
                <a:highlight>
                  <a:srgbClr val="F7F7F7"/>
                </a:highlight>
                <a:latin typeface="Courier New"/>
                <a:ea typeface="Courier New"/>
                <a:cs typeface="Courier New"/>
                <a:sym typeface="Courier New"/>
              </a:rPr>
              <a:t>(); </a:t>
            </a:r>
            <a:r>
              <a:rPr b="1" lang="en" sz="1600">
                <a:solidFill>
                  <a:srgbClr val="007020"/>
                </a:solidFill>
                <a:highlight>
                  <a:srgbClr val="F7F7F7"/>
                </a:highlight>
                <a:latin typeface="Courier New"/>
                <a:ea typeface="Courier New"/>
                <a:cs typeface="Courier New"/>
                <a:sym typeface="Courier New"/>
              </a:rPr>
              <a:t>peakAnnoEnrichment</a:t>
            </a:r>
            <a:r>
              <a:rPr lang="en" sz="1600">
                <a:solidFill>
                  <a:srgbClr val="333333"/>
                </a:solidFill>
                <a:highlight>
                  <a:srgbClr val="F7F7F7"/>
                </a:highlight>
                <a:latin typeface="Courier New"/>
                <a:ea typeface="Courier New"/>
                <a:cs typeface="Courier New"/>
                <a:sym typeface="Courier New"/>
              </a:rPr>
              <a:t>()</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1"/>
          <p:cNvSpPr txBox="1"/>
          <p:nvPr>
            <p:ph type="title"/>
          </p:nvPr>
        </p:nvSpPr>
        <p:spPr>
          <a:xfrm>
            <a:off x="115350" y="62400"/>
            <a:ext cx="87708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Where are the cell-type specific enhancers?</a:t>
            </a:r>
            <a:endParaRPr/>
          </a:p>
        </p:txBody>
      </p:sp>
      <p:sp>
        <p:nvSpPr>
          <p:cNvPr id="698" name="Google Shape;698;p91"/>
          <p:cNvSpPr txBox="1"/>
          <p:nvPr/>
        </p:nvSpPr>
        <p:spPr>
          <a:xfrm>
            <a:off x="214300" y="609600"/>
            <a:ext cx="83154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0000"/>
              </a:buClr>
              <a:buSzPts val="2100"/>
              <a:buFont typeface="Helvetica Neue"/>
              <a:buChar char="●"/>
            </a:pPr>
            <a:r>
              <a:rPr lang="en" sz="2100">
                <a:solidFill>
                  <a:srgbClr val="FF0000"/>
                </a:solidFill>
                <a:latin typeface="Helvetica Neue"/>
                <a:ea typeface="Helvetica Neue"/>
                <a:cs typeface="Helvetica Neue"/>
                <a:sym typeface="Helvetica Neue"/>
              </a:rPr>
              <a:t>Peak-calling!</a:t>
            </a:r>
            <a:endParaRPr sz="2100">
              <a:solidFill>
                <a:srgbClr val="FF0000"/>
              </a:solidFill>
              <a:latin typeface="Helvetica Neue"/>
              <a:ea typeface="Helvetica Neue"/>
              <a:cs typeface="Helvetica Neue"/>
              <a:sym typeface="Helvetica Neue"/>
            </a:endParaRPr>
          </a:p>
          <a:p>
            <a:pPr indent="0" lvl="0" marL="457200" rtl="0" algn="l">
              <a:spcBef>
                <a:spcPts val="0"/>
              </a:spcBef>
              <a:spcAft>
                <a:spcPts val="0"/>
              </a:spcAft>
              <a:buNone/>
            </a:pPr>
            <a:r>
              <a:t/>
            </a:r>
            <a:endParaRPr sz="2100">
              <a:solidFill>
                <a:srgbClr val="002A40"/>
              </a:solidFill>
              <a:latin typeface="Helvetica Neue"/>
              <a:ea typeface="Helvetica Neue"/>
              <a:cs typeface="Helvetica Neue"/>
              <a:sym typeface="Helvetica Neue"/>
            </a:endParaRPr>
          </a:p>
        </p:txBody>
      </p:sp>
      <p:grpSp>
        <p:nvGrpSpPr>
          <p:cNvPr id="699" name="Google Shape;699;p91"/>
          <p:cNvGrpSpPr/>
          <p:nvPr/>
        </p:nvGrpSpPr>
        <p:grpSpPr>
          <a:xfrm>
            <a:off x="313426" y="1607218"/>
            <a:ext cx="7960713" cy="3304806"/>
            <a:chOff x="214301" y="1607218"/>
            <a:chExt cx="7960713" cy="3304806"/>
          </a:xfrm>
        </p:grpSpPr>
        <p:grpSp>
          <p:nvGrpSpPr>
            <p:cNvPr id="700" name="Google Shape;700;p91"/>
            <p:cNvGrpSpPr/>
            <p:nvPr/>
          </p:nvGrpSpPr>
          <p:grpSpPr>
            <a:xfrm>
              <a:off x="214301" y="1607218"/>
              <a:ext cx="4185352" cy="3304806"/>
              <a:chOff x="152400" y="1519175"/>
              <a:chExt cx="3840125" cy="3155850"/>
            </a:xfrm>
          </p:grpSpPr>
          <p:pic>
            <p:nvPicPr>
              <p:cNvPr id="701" name="Google Shape;701;p91"/>
              <p:cNvPicPr preferRelativeResize="0"/>
              <p:nvPr/>
            </p:nvPicPr>
            <p:blipFill>
              <a:blip r:embed="rId3">
                <a:alphaModFix/>
              </a:blip>
              <a:stretch>
                <a:fillRect/>
              </a:stretch>
            </p:blipFill>
            <p:spPr>
              <a:xfrm>
                <a:off x="152400" y="1519175"/>
                <a:ext cx="3110702" cy="3074699"/>
              </a:xfrm>
              <a:prstGeom prst="rect">
                <a:avLst/>
              </a:prstGeom>
              <a:noFill/>
              <a:ln>
                <a:noFill/>
              </a:ln>
            </p:spPr>
          </p:pic>
          <p:sp>
            <p:nvSpPr>
              <p:cNvPr id="702" name="Google Shape;702;p91"/>
              <p:cNvSpPr/>
              <p:nvPr/>
            </p:nvSpPr>
            <p:spPr>
              <a:xfrm>
                <a:off x="2800925" y="2918225"/>
                <a:ext cx="1191600" cy="175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3" name="Google Shape;703;p91"/>
            <p:cNvPicPr preferRelativeResize="0"/>
            <p:nvPr/>
          </p:nvPicPr>
          <p:blipFill>
            <a:blip r:embed="rId4">
              <a:alphaModFix/>
            </a:blip>
            <a:stretch>
              <a:fillRect/>
            </a:stretch>
          </p:blipFill>
          <p:spPr>
            <a:xfrm>
              <a:off x="3759053" y="1674075"/>
              <a:ext cx="4415961" cy="3074701"/>
            </a:xfrm>
            <a:prstGeom prst="rect">
              <a:avLst/>
            </a:prstGeom>
            <a:noFill/>
            <a:ln>
              <a:noFill/>
            </a:ln>
          </p:spPr>
        </p:pic>
        <p:sp>
          <p:nvSpPr>
            <p:cNvPr id="704" name="Google Shape;704;p91"/>
            <p:cNvSpPr/>
            <p:nvPr/>
          </p:nvSpPr>
          <p:spPr>
            <a:xfrm>
              <a:off x="3843850" y="3998050"/>
              <a:ext cx="555900" cy="7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91"/>
          <p:cNvSpPr txBox="1"/>
          <p:nvPr/>
        </p:nvSpPr>
        <p:spPr>
          <a:xfrm>
            <a:off x="214300" y="4725725"/>
            <a:ext cx="64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elvetica Neue"/>
                <a:ea typeface="Helvetica Neue"/>
                <a:cs typeface="Helvetica Neue"/>
                <a:sym typeface="Helvetica Neue"/>
              </a:rPr>
              <a:t>Trevino et al, Science 2020</a:t>
            </a:r>
            <a:endParaRPr sz="1000">
              <a:latin typeface="Helvetica Neue"/>
              <a:ea typeface="Helvetica Neue"/>
              <a:cs typeface="Helvetica Neue"/>
              <a:sym typeface="Helvetica Neue"/>
            </a:endParaRPr>
          </a:p>
        </p:txBody>
      </p:sp>
      <p:sp>
        <p:nvSpPr>
          <p:cNvPr id="706" name="Google Shape;706;p91"/>
          <p:cNvSpPr txBox="1"/>
          <p:nvPr/>
        </p:nvSpPr>
        <p:spPr>
          <a:xfrm>
            <a:off x="5039100" y="460257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rgbClr val="006699"/>
                </a:solidFill>
                <a:highlight>
                  <a:srgbClr val="FFFFFF"/>
                </a:highlight>
                <a:latin typeface="Roboto"/>
                <a:ea typeface="Roboto"/>
                <a:cs typeface="Roboto"/>
                <a:sym typeface="Roboto"/>
                <a:hlinkClick r:id="rId5">
                  <a:extLst>
                    <a:ext uri="{A12FA001-AC4F-418D-AE19-62706E023703}">
                      <ahyp:hlinkClr val="tx"/>
                    </a:ext>
                  </a:extLst>
                </a:hlinkClick>
              </a:rPr>
              <a:t>Nature Reviews Methods Primers</a:t>
            </a:r>
            <a:r>
              <a:rPr lang="en" sz="1200">
                <a:solidFill>
                  <a:srgbClr val="222222"/>
                </a:solidFill>
                <a:highlight>
                  <a:srgbClr val="FFFFFF"/>
                </a:highlight>
                <a:latin typeface="Roboto"/>
                <a:ea typeface="Roboto"/>
                <a:cs typeface="Roboto"/>
                <a:sym typeface="Roboto"/>
              </a:rPr>
              <a:t>, 2021 </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22222"/>
                </a:solidFill>
                <a:highlight>
                  <a:srgbClr val="FFFFFF"/>
                </a:highlight>
                <a:latin typeface="Roboto"/>
                <a:ea typeface="Roboto"/>
                <a:cs typeface="Roboto"/>
                <a:sym typeface="Roboto"/>
              </a:rPr>
              <a:t>vol</a:t>
            </a:r>
            <a:r>
              <a:rPr lang="en"/>
              <a:t> 2021</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2"/>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Motivating Ideas</a:t>
            </a:r>
            <a:endParaRPr/>
          </a:p>
        </p:txBody>
      </p:sp>
      <p:sp>
        <p:nvSpPr>
          <p:cNvPr id="712" name="Google Shape;712;p92"/>
          <p:cNvSpPr txBox="1"/>
          <p:nvPr>
            <p:ph idx="1" type="body"/>
          </p:nvPr>
        </p:nvSpPr>
        <p:spPr>
          <a:xfrm>
            <a:off x="457200" y="1106669"/>
            <a:ext cx="7886700" cy="3263400"/>
          </a:xfrm>
          <a:prstGeom prst="rect">
            <a:avLst/>
          </a:prstGeom>
        </p:spPr>
        <p:txBody>
          <a:bodyPr anchorCtr="0" anchor="t" bIns="0" lIns="0" spcFirstLastPara="1" rIns="0" wrap="square" tIns="0">
            <a:noAutofit/>
          </a:bodyPr>
          <a:lstStyle/>
          <a:p>
            <a:pPr indent="-311150" lvl="0" marL="457200" rtl="0" algn="l">
              <a:spcBef>
                <a:spcPts val="800"/>
              </a:spcBef>
              <a:spcAft>
                <a:spcPts val="0"/>
              </a:spcAft>
              <a:buSzPts val="1300"/>
              <a:buChar char="•"/>
            </a:pPr>
            <a:r>
              <a:rPr lang="en" sz="2000"/>
              <a:t>We </a:t>
            </a:r>
            <a:r>
              <a:rPr lang="en" sz="2000"/>
              <a:t>cannot</a:t>
            </a:r>
            <a:r>
              <a:rPr lang="en" sz="2000"/>
              <a:t> identify enhancer regions for each cell due to the sparsity of signal</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b="1" lang="en" sz="2000" u="sng"/>
              <a:t>Assumption</a:t>
            </a:r>
            <a:r>
              <a:rPr lang="en" sz="2000"/>
              <a:t>: Cells of the same type share enhancers</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lang="en" sz="2000"/>
              <a:t>Combining information across multiple cells within a cluster will allow us to identify enhancers</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lang="en" sz="2000"/>
              <a:t>Distinguish signal from noise?</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lang="en" sz="2000"/>
              <a:t>Enter Peak calling!</a:t>
            </a:r>
            <a:endParaRPr sz="2000"/>
          </a:p>
        </p:txBody>
      </p:sp>
      <p:grpSp>
        <p:nvGrpSpPr>
          <p:cNvPr id="713" name="Google Shape;713;p92"/>
          <p:cNvGrpSpPr/>
          <p:nvPr/>
        </p:nvGrpSpPr>
        <p:grpSpPr>
          <a:xfrm>
            <a:off x="6067259" y="3335793"/>
            <a:ext cx="3077182" cy="1807695"/>
            <a:chOff x="5866000" y="2976000"/>
            <a:chExt cx="3242552" cy="2167500"/>
          </a:xfrm>
        </p:grpSpPr>
        <p:pic>
          <p:nvPicPr>
            <p:cNvPr id="714" name="Google Shape;714;p92"/>
            <p:cNvPicPr preferRelativeResize="0"/>
            <p:nvPr/>
          </p:nvPicPr>
          <p:blipFill>
            <a:blip r:embed="rId3">
              <a:alphaModFix/>
            </a:blip>
            <a:stretch>
              <a:fillRect/>
            </a:stretch>
          </p:blipFill>
          <p:spPr>
            <a:xfrm>
              <a:off x="5866000" y="2976000"/>
              <a:ext cx="3242552" cy="2167500"/>
            </a:xfrm>
            <a:prstGeom prst="rect">
              <a:avLst/>
            </a:prstGeom>
            <a:noFill/>
            <a:ln>
              <a:noFill/>
            </a:ln>
          </p:spPr>
        </p:pic>
        <p:sp>
          <p:nvSpPr>
            <p:cNvPr id="715" name="Google Shape;715;p92"/>
            <p:cNvSpPr/>
            <p:nvPr/>
          </p:nvSpPr>
          <p:spPr>
            <a:xfrm>
              <a:off x="8136100" y="449162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2"/>
            <p:cNvSpPr/>
            <p:nvPr/>
          </p:nvSpPr>
          <p:spPr>
            <a:xfrm>
              <a:off x="8217800" y="396287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2"/>
            <p:cNvSpPr/>
            <p:nvPr/>
          </p:nvSpPr>
          <p:spPr>
            <a:xfrm>
              <a:off x="8254550" y="3324900"/>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3"/>
          <p:cNvSpPr txBox="1"/>
          <p:nvPr>
            <p:ph type="title"/>
          </p:nvPr>
        </p:nvSpPr>
        <p:spPr>
          <a:xfrm>
            <a:off x="560350" y="1507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signal and what is noise?</a:t>
            </a:r>
            <a:endParaRPr/>
          </a:p>
        </p:txBody>
      </p:sp>
      <p:grpSp>
        <p:nvGrpSpPr>
          <p:cNvPr id="723" name="Google Shape;723;p93"/>
          <p:cNvGrpSpPr/>
          <p:nvPr/>
        </p:nvGrpSpPr>
        <p:grpSpPr>
          <a:xfrm>
            <a:off x="1131882" y="764037"/>
            <a:ext cx="7137830" cy="4379434"/>
            <a:chOff x="6177543" y="2976000"/>
            <a:chExt cx="3242552" cy="2167500"/>
          </a:xfrm>
        </p:grpSpPr>
        <p:pic>
          <p:nvPicPr>
            <p:cNvPr id="724" name="Google Shape;724;p93"/>
            <p:cNvPicPr preferRelativeResize="0"/>
            <p:nvPr/>
          </p:nvPicPr>
          <p:blipFill>
            <a:blip r:embed="rId3">
              <a:alphaModFix/>
            </a:blip>
            <a:stretch>
              <a:fillRect/>
            </a:stretch>
          </p:blipFill>
          <p:spPr>
            <a:xfrm>
              <a:off x="6177543" y="2976000"/>
              <a:ext cx="3242552" cy="2167500"/>
            </a:xfrm>
            <a:prstGeom prst="rect">
              <a:avLst/>
            </a:prstGeom>
            <a:noFill/>
            <a:ln>
              <a:noFill/>
            </a:ln>
          </p:spPr>
        </p:pic>
        <p:sp>
          <p:nvSpPr>
            <p:cNvPr id="725" name="Google Shape;725;p93"/>
            <p:cNvSpPr/>
            <p:nvPr/>
          </p:nvSpPr>
          <p:spPr>
            <a:xfrm>
              <a:off x="8482259" y="449162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3"/>
            <p:cNvSpPr/>
            <p:nvPr/>
          </p:nvSpPr>
          <p:spPr>
            <a:xfrm>
              <a:off x="8529343" y="396287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3"/>
            <p:cNvSpPr/>
            <p:nvPr/>
          </p:nvSpPr>
          <p:spPr>
            <a:xfrm>
              <a:off x="8566093" y="3324900"/>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4"/>
          <p:cNvSpPr txBox="1"/>
          <p:nvPr>
            <p:ph type="title"/>
          </p:nvPr>
        </p:nvSpPr>
        <p:spPr>
          <a:xfrm>
            <a:off x="257800"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Peak calling</a:t>
            </a:r>
            <a:endParaRPr/>
          </a:p>
        </p:txBody>
      </p:sp>
      <p:pic>
        <p:nvPicPr>
          <p:cNvPr id="733" name="Google Shape;733;p94"/>
          <p:cNvPicPr preferRelativeResize="0"/>
          <p:nvPr/>
        </p:nvPicPr>
        <p:blipFill>
          <a:blip r:embed="rId3">
            <a:alphaModFix/>
          </a:blip>
          <a:stretch>
            <a:fillRect/>
          </a:stretch>
        </p:blipFill>
        <p:spPr>
          <a:xfrm>
            <a:off x="45050" y="622852"/>
            <a:ext cx="8019174" cy="4452901"/>
          </a:xfrm>
          <a:prstGeom prst="rect">
            <a:avLst/>
          </a:prstGeom>
          <a:noFill/>
          <a:ln>
            <a:noFill/>
          </a:ln>
        </p:spPr>
      </p:pic>
      <p:sp>
        <p:nvSpPr>
          <p:cNvPr id="734" name="Google Shape;734;p94"/>
          <p:cNvSpPr/>
          <p:nvPr/>
        </p:nvSpPr>
        <p:spPr>
          <a:xfrm>
            <a:off x="727400" y="4054050"/>
            <a:ext cx="1059900" cy="16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5" name="Google Shape;735;p94"/>
          <p:cNvSpPr/>
          <p:nvPr/>
        </p:nvSpPr>
        <p:spPr>
          <a:xfrm>
            <a:off x="6299650" y="3699725"/>
            <a:ext cx="1764600" cy="70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5"/>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Peak calling: MACS2-shift-extend</a:t>
            </a:r>
            <a:endParaRPr/>
          </a:p>
        </p:txBody>
      </p:sp>
      <p:pic>
        <p:nvPicPr>
          <p:cNvPr id="741" name="Google Shape;741;p95"/>
          <p:cNvPicPr preferRelativeResize="0"/>
          <p:nvPr/>
        </p:nvPicPr>
        <p:blipFill>
          <a:blip r:embed="rId3">
            <a:alphaModFix/>
          </a:blip>
          <a:stretch>
            <a:fillRect/>
          </a:stretch>
        </p:blipFill>
        <p:spPr>
          <a:xfrm>
            <a:off x="152400" y="1420556"/>
            <a:ext cx="5407177" cy="3722951"/>
          </a:xfrm>
          <a:prstGeom prst="rect">
            <a:avLst/>
          </a:prstGeom>
          <a:noFill/>
          <a:ln>
            <a:noFill/>
          </a:ln>
        </p:spPr>
      </p:pic>
      <p:sp>
        <p:nvSpPr>
          <p:cNvPr id="742" name="Google Shape;742;p95"/>
          <p:cNvSpPr txBox="1"/>
          <p:nvPr/>
        </p:nvSpPr>
        <p:spPr>
          <a:xfrm>
            <a:off x="2884575" y="3975900"/>
            <a:ext cx="6648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addReproduciblePeakSet</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groupBy = "Clusters",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pathToMacs2 = findMacs2(),</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method = "q"</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
        <p:nvSpPr>
          <p:cNvPr id="743" name="Google Shape;743;p95"/>
          <p:cNvSpPr/>
          <p:nvPr/>
        </p:nvSpPr>
        <p:spPr>
          <a:xfrm>
            <a:off x="4522600" y="2388250"/>
            <a:ext cx="166800" cy="629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4" name="Google Shape;744;p95"/>
          <p:cNvCxnSpPr>
            <a:stCxn id="743" idx="1"/>
          </p:cNvCxnSpPr>
          <p:nvPr/>
        </p:nvCxnSpPr>
        <p:spPr>
          <a:xfrm>
            <a:off x="4689400" y="2703100"/>
            <a:ext cx="1084800" cy="0"/>
          </a:xfrm>
          <a:prstGeom prst="straightConnector1">
            <a:avLst/>
          </a:prstGeom>
          <a:noFill/>
          <a:ln cap="flat" cmpd="sng" w="9525">
            <a:solidFill>
              <a:schemeClr val="dk2"/>
            </a:solidFill>
            <a:prstDash val="solid"/>
            <a:round/>
            <a:headEnd len="med" w="med" type="none"/>
            <a:tailEnd len="med" w="med" type="triangle"/>
          </a:ln>
        </p:spPr>
      </p:cxnSp>
      <p:sp>
        <p:nvSpPr>
          <p:cNvPr id="745" name="Google Shape;745;p95"/>
          <p:cNvSpPr txBox="1"/>
          <p:nvPr/>
        </p:nvSpPr>
        <p:spPr>
          <a:xfrm>
            <a:off x="5785800" y="2402350"/>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Fragments from individual cells belonging to a given cluster</a:t>
            </a:r>
            <a:endParaRPr>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6"/>
          <p:cNvSpPr txBox="1"/>
          <p:nvPr>
            <p:ph type="title"/>
          </p:nvPr>
        </p:nvSpPr>
        <p:spPr>
          <a:xfrm>
            <a:off x="455750" y="1855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Reproducibility</a:t>
            </a:r>
            <a:r>
              <a:rPr lang="en"/>
              <a:t> assessed by calling peaks separately for each sample</a:t>
            </a:r>
            <a:endParaRPr/>
          </a:p>
        </p:txBody>
      </p:sp>
      <p:sp>
        <p:nvSpPr>
          <p:cNvPr id="751" name="Google Shape;751;p96"/>
          <p:cNvSpPr txBox="1"/>
          <p:nvPr/>
        </p:nvSpPr>
        <p:spPr>
          <a:xfrm>
            <a:off x="2884575" y="3975900"/>
            <a:ext cx="6648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addReproduciblePeakSet</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groupBy = "Clusters",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pathToMacs2 = findMacs2(),</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method = "q"</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
        <p:nvSpPr>
          <p:cNvPr id="752" name="Google Shape;752;p96"/>
          <p:cNvSpPr txBox="1"/>
          <p:nvPr/>
        </p:nvSpPr>
        <p:spPr>
          <a:xfrm>
            <a:off x="297250" y="2389925"/>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Fragments from </a:t>
            </a:r>
            <a:r>
              <a:rPr lang="en" u="sng">
                <a:latin typeface="Helvetica Neue"/>
                <a:ea typeface="Helvetica Neue"/>
                <a:cs typeface="Helvetica Neue"/>
                <a:sym typeface="Helvetica Neue"/>
              </a:rPr>
              <a:t>individual cells of </a:t>
            </a:r>
            <a:r>
              <a:rPr b="1" lang="en" u="sng">
                <a:latin typeface="Helvetica Neue"/>
                <a:ea typeface="Helvetica Neue"/>
                <a:cs typeface="Helvetica Neue"/>
                <a:sym typeface="Helvetica Neue"/>
              </a:rPr>
              <a:t>sample1</a:t>
            </a:r>
            <a:r>
              <a:rPr lang="en">
                <a:latin typeface="Helvetica Neue"/>
                <a:ea typeface="Helvetica Neue"/>
                <a:cs typeface="Helvetica Neue"/>
                <a:sym typeface="Helvetica Neue"/>
              </a:rPr>
              <a:t> belonging to a given cluster</a:t>
            </a:r>
            <a:endParaRPr>
              <a:latin typeface="Helvetica Neue"/>
              <a:ea typeface="Helvetica Neue"/>
              <a:cs typeface="Helvetica Neue"/>
              <a:sym typeface="Helvetica Neue"/>
            </a:endParaRPr>
          </a:p>
        </p:txBody>
      </p:sp>
      <p:pic>
        <p:nvPicPr>
          <p:cNvPr id="753" name="Google Shape;753;p96"/>
          <p:cNvPicPr preferRelativeResize="0"/>
          <p:nvPr/>
        </p:nvPicPr>
        <p:blipFill>
          <a:blip r:embed="rId3">
            <a:alphaModFix/>
          </a:blip>
          <a:stretch>
            <a:fillRect/>
          </a:stretch>
        </p:blipFill>
        <p:spPr>
          <a:xfrm>
            <a:off x="76200" y="1229450"/>
            <a:ext cx="3952676" cy="1160475"/>
          </a:xfrm>
          <a:prstGeom prst="rect">
            <a:avLst/>
          </a:prstGeom>
          <a:noFill/>
          <a:ln>
            <a:noFill/>
          </a:ln>
        </p:spPr>
      </p:pic>
      <p:pic>
        <p:nvPicPr>
          <p:cNvPr id="754" name="Google Shape;754;p96"/>
          <p:cNvPicPr preferRelativeResize="0"/>
          <p:nvPr/>
        </p:nvPicPr>
        <p:blipFill>
          <a:blip r:embed="rId3">
            <a:alphaModFix/>
          </a:blip>
          <a:stretch>
            <a:fillRect/>
          </a:stretch>
        </p:blipFill>
        <p:spPr>
          <a:xfrm>
            <a:off x="4170625" y="1237725"/>
            <a:ext cx="3952676" cy="1160475"/>
          </a:xfrm>
          <a:prstGeom prst="rect">
            <a:avLst/>
          </a:prstGeom>
          <a:noFill/>
          <a:ln>
            <a:noFill/>
          </a:ln>
        </p:spPr>
      </p:pic>
      <p:sp>
        <p:nvSpPr>
          <p:cNvPr id="755" name="Google Shape;755;p96"/>
          <p:cNvSpPr/>
          <p:nvPr/>
        </p:nvSpPr>
        <p:spPr>
          <a:xfrm rot="5400000">
            <a:off x="1859038" y="1442225"/>
            <a:ext cx="234600" cy="16608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6"/>
          <p:cNvSpPr/>
          <p:nvPr/>
        </p:nvSpPr>
        <p:spPr>
          <a:xfrm rot="5400000">
            <a:off x="6029650" y="1450500"/>
            <a:ext cx="234600" cy="16608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6"/>
          <p:cNvSpPr txBox="1"/>
          <p:nvPr/>
        </p:nvSpPr>
        <p:spPr>
          <a:xfrm>
            <a:off x="4467863" y="2523800"/>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Fragments from </a:t>
            </a:r>
            <a:r>
              <a:rPr lang="en" u="sng">
                <a:latin typeface="Helvetica Neue"/>
                <a:ea typeface="Helvetica Neue"/>
                <a:cs typeface="Helvetica Neue"/>
                <a:sym typeface="Helvetica Neue"/>
              </a:rPr>
              <a:t>individual cells of </a:t>
            </a:r>
            <a:r>
              <a:rPr b="1" lang="en" u="sng">
                <a:latin typeface="Helvetica Neue"/>
                <a:ea typeface="Helvetica Neue"/>
                <a:cs typeface="Helvetica Neue"/>
                <a:sym typeface="Helvetica Neue"/>
              </a:rPr>
              <a:t>sample2</a:t>
            </a:r>
            <a:r>
              <a:rPr lang="en">
                <a:latin typeface="Helvetica Neue"/>
                <a:ea typeface="Helvetica Neue"/>
                <a:cs typeface="Helvetica Neue"/>
                <a:sym typeface="Helvetica Neue"/>
              </a:rPr>
              <a:t> belonging to a given cluster</a:t>
            </a:r>
            <a:endParaRPr>
              <a:latin typeface="Helvetica Neue"/>
              <a:ea typeface="Helvetica Neue"/>
              <a:cs typeface="Helvetica Neue"/>
              <a:sym typeface="Helvetica Neue"/>
            </a:endParaRPr>
          </a:p>
        </p:txBody>
      </p:sp>
      <p:sp>
        <p:nvSpPr>
          <p:cNvPr id="758" name="Google Shape;758;p96"/>
          <p:cNvSpPr txBox="1"/>
          <p:nvPr/>
        </p:nvSpPr>
        <p:spPr>
          <a:xfrm>
            <a:off x="329050" y="3406125"/>
            <a:ext cx="664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addGroupCoverages</a:t>
            </a:r>
            <a:r>
              <a:rPr lang="en" sz="1600">
                <a:solidFill>
                  <a:srgbClr val="333333"/>
                </a:solidFill>
                <a:highlight>
                  <a:srgbClr val="F7F7F7"/>
                </a:highlight>
                <a:latin typeface="Courier New"/>
                <a:ea typeface="Courier New"/>
                <a:cs typeface="Courier New"/>
                <a:sym typeface="Courier New"/>
              </a:rPr>
              <a:t>(ArchRProj = demo_proj, </a:t>
            </a:r>
            <a:endParaRPr sz="1600">
              <a:solidFill>
                <a:srgbClr val="333333"/>
              </a:solidFill>
              <a:highlight>
                <a:srgbClr val="F7F7F7"/>
              </a:highlight>
              <a:latin typeface="Courier New"/>
              <a:ea typeface="Courier New"/>
              <a:cs typeface="Courier New"/>
              <a:sym typeface="Courier New"/>
            </a:endParaRPr>
          </a:p>
          <a:p>
            <a:pPr indent="457200" lvl="0" marL="0" rtl="0" algn="l">
              <a:spcBef>
                <a:spcPts val="0"/>
              </a:spcBef>
              <a:spcAft>
                <a:spcPts val="0"/>
              </a:spcAft>
              <a:buNone/>
            </a:pPr>
            <a:r>
              <a:rPr lang="en" sz="1600">
                <a:solidFill>
                  <a:srgbClr val="333333"/>
                </a:solidFill>
                <a:highlight>
                  <a:srgbClr val="F7F7F7"/>
                </a:highlight>
                <a:latin typeface="Courier New"/>
                <a:ea typeface="Courier New"/>
                <a:cs typeface="Courier New"/>
                <a:sym typeface="Courier New"/>
              </a:rPr>
              <a:t>groupBy = "Clusters")</a:t>
            </a:r>
            <a:endParaRPr sz="1600">
              <a:solidFill>
                <a:schemeClr val="dk1"/>
              </a:solidFill>
              <a:latin typeface="Helvetica Neue"/>
              <a:ea typeface="Helvetica Neue"/>
              <a:cs typeface="Helvetica Neue"/>
              <a:sym typeface="Helvetica Neue"/>
            </a:endParaRPr>
          </a:p>
        </p:txBody>
      </p:sp>
      <p:cxnSp>
        <p:nvCxnSpPr>
          <p:cNvPr id="759" name="Google Shape;759;p96"/>
          <p:cNvCxnSpPr/>
          <p:nvPr/>
        </p:nvCxnSpPr>
        <p:spPr>
          <a:xfrm rot="10800000">
            <a:off x="1328550" y="2938525"/>
            <a:ext cx="380700" cy="605100"/>
          </a:xfrm>
          <a:prstGeom prst="straightConnector1">
            <a:avLst/>
          </a:prstGeom>
          <a:noFill/>
          <a:ln cap="flat" cmpd="sng" w="9525">
            <a:solidFill>
              <a:schemeClr val="dk2"/>
            </a:solidFill>
            <a:prstDash val="solid"/>
            <a:round/>
            <a:headEnd len="med" w="med" type="none"/>
            <a:tailEnd len="med" w="med" type="triangle"/>
          </a:ln>
        </p:spPr>
      </p:cxnSp>
      <p:cxnSp>
        <p:nvCxnSpPr>
          <p:cNvPr id="760" name="Google Shape;760;p96"/>
          <p:cNvCxnSpPr/>
          <p:nvPr/>
        </p:nvCxnSpPr>
        <p:spPr>
          <a:xfrm flipH="1" rot="10800000">
            <a:off x="1816600" y="3085075"/>
            <a:ext cx="2996100" cy="46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4"/>
          <p:cNvSpPr txBox="1"/>
          <p:nvPr>
            <p:ph type="title"/>
          </p:nvPr>
        </p:nvSpPr>
        <p:spPr>
          <a:xfrm>
            <a:off x="203350" y="106050"/>
            <a:ext cx="88392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Chromatin accessibility </a:t>
            </a:r>
            <a:endParaRPr/>
          </a:p>
        </p:txBody>
      </p:sp>
      <p:pic>
        <p:nvPicPr>
          <p:cNvPr id="145" name="Google Shape;145;p34"/>
          <p:cNvPicPr preferRelativeResize="0"/>
          <p:nvPr/>
        </p:nvPicPr>
        <p:blipFill>
          <a:blip r:embed="rId3">
            <a:alphaModFix/>
          </a:blip>
          <a:stretch>
            <a:fillRect/>
          </a:stretch>
        </p:blipFill>
        <p:spPr>
          <a:xfrm>
            <a:off x="1867024" y="703175"/>
            <a:ext cx="7276974" cy="2739525"/>
          </a:xfrm>
          <a:prstGeom prst="rect">
            <a:avLst/>
          </a:prstGeom>
          <a:noFill/>
          <a:ln>
            <a:noFill/>
          </a:ln>
        </p:spPr>
      </p:pic>
      <p:sp>
        <p:nvSpPr>
          <p:cNvPr id="146" name="Google Shape;146;p34"/>
          <p:cNvSpPr txBox="1"/>
          <p:nvPr/>
        </p:nvSpPr>
        <p:spPr>
          <a:xfrm>
            <a:off x="3339125" y="3172525"/>
            <a:ext cx="379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Helvetica Neue"/>
                <a:ea typeface="Helvetica Neue"/>
                <a:cs typeface="Helvetica Neue"/>
                <a:sym typeface="Helvetica Neue"/>
              </a:rPr>
              <a:t>Klemm et al, </a:t>
            </a:r>
            <a:r>
              <a:rPr i="1" lang="en" sz="1000" u="sng">
                <a:solidFill>
                  <a:srgbClr val="006699"/>
                </a:solidFill>
                <a:highlight>
                  <a:srgbClr val="FFFFFF"/>
                </a:highlight>
                <a:latin typeface="Roboto"/>
                <a:ea typeface="Roboto"/>
                <a:cs typeface="Roboto"/>
                <a:sym typeface="Roboto"/>
                <a:hlinkClick r:id="rId4">
                  <a:extLst>
                    <a:ext uri="{A12FA001-AC4F-418D-AE19-62706E023703}">
                      <ahyp:hlinkClr val="tx"/>
                    </a:ext>
                  </a:extLst>
                </a:hlinkClick>
              </a:rPr>
              <a:t>Nature Reviews Genetics</a:t>
            </a:r>
            <a:endParaRPr sz="1000">
              <a:latin typeface="Helvetica Neue"/>
              <a:ea typeface="Helvetica Neue"/>
              <a:cs typeface="Helvetica Neue"/>
              <a:sym typeface="Helvetica Neue"/>
            </a:endParaRPr>
          </a:p>
        </p:txBody>
      </p:sp>
      <p:pic>
        <p:nvPicPr>
          <p:cNvPr id="147" name="Google Shape;147;p34"/>
          <p:cNvPicPr preferRelativeResize="0"/>
          <p:nvPr/>
        </p:nvPicPr>
        <p:blipFill>
          <a:blip r:embed="rId5">
            <a:alphaModFix/>
          </a:blip>
          <a:stretch>
            <a:fillRect/>
          </a:stretch>
        </p:blipFill>
        <p:spPr>
          <a:xfrm>
            <a:off x="355300" y="590413"/>
            <a:ext cx="1323919" cy="2965050"/>
          </a:xfrm>
          <a:prstGeom prst="rect">
            <a:avLst/>
          </a:prstGeom>
          <a:noFill/>
          <a:ln>
            <a:noFill/>
          </a:ln>
        </p:spPr>
      </p:pic>
      <p:sp>
        <p:nvSpPr>
          <p:cNvPr id="148" name="Google Shape;148;p34"/>
          <p:cNvSpPr txBox="1"/>
          <p:nvPr/>
        </p:nvSpPr>
        <p:spPr>
          <a:xfrm>
            <a:off x="50950" y="3678625"/>
            <a:ext cx="9144000" cy="1349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800"/>
              </a:spcBef>
              <a:spcAft>
                <a:spcPts val="0"/>
              </a:spcAft>
              <a:buClr>
                <a:srgbClr val="002B42"/>
              </a:buClr>
              <a:buSzPts val="1700"/>
              <a:buChar char="●"/>
            </a:pPr>
            <a:r>
              <a:rPr lang="en" sz="1700">
                <a:solidFill>
                  <a:srgbClr val="002B42"/>
                </a:solidFill>
                <a:highlight>
                  <a:schemeClr val="lt1"/>
                </a:highlight>
              </a:rPr>
              <a:t>Nucleosome is an octamer of histone proteins wrapped by ~147 bp of DNA.</a:t>
            </a:r>
            <a:endParaRPr sz="1700">
              <a:solidFill>
                <a:srgbClr val="002B42"/>
              </a:solidFill>
              <a:highlight>
                <a:schemeClr val="lt1"/>
              </a:highlight>
            </a:endParaRPr>
          </a:p>
          <a:p>
            <a:pPr indent="-336550" lvl="0" marL="457200" rtl="0" algn="l">
              <a:lnSpc>
                <a:spcPct val="115000"/>
              </a:lnSpc>
              <a:spcBef>
                <a:spcPts val="0"/>
              </a:spcBef>
              <a:spcAft>
                <a:spcPts val="0"/>
              </a:spcAft>
              <a:buClr>
                <a:srgbClr val="002B42"/>
              </a:buClr>
              <a:buSzPts val="1700"/>
              <a:buChar char="●"/>
            </a:pPr>
            <a:r>
              <a:rPr lang="en" sz="1700">
                <a:solidFill>
                  <a:srgbClr val="002B42"/>
                </a:solidFill>
                <a:highlight>
                  <a:schemeClr val="lt1"/>
                </a:highlight>
              </a:rPr>
              <a:t>Organized into chromatin with limited accessibility to external factors.</a:t>
            </a:r>
            <a:endParaRPr sz="1700">
              <a:solidFill>
                <a:srgbClr val="002B42"/>
              </a:solidFill>
              <a:highlight>
                <a:schemeClr val="lt1"/>
              </a:highlight>
            </a:endParaRPr>
          </a:p>
          <a:p>
            <a:pPr indent="-336550" lvl="0" marL="457200" rtl="0" algn="l">
              <a:lnSpc>
                <a:spcPct val="115000"/>
              </a:lnSpc>
              <a:spcBef>
                <a:spcPts val="0"/>
              </a:spcBef>
              <a:spcAft>
                <a:spcPts val="0"/>
              </a:spcAft>
              <a:buClr>
                <a:srgbClr val="002B42"/>
              </a:buClr>
              <a:buSzPts val="1700"/>
              <a:buChar char="●"/>
            </a:pPr>
            <a:r>
              <a:rPr lang="en" sz="1700">
                <a:solidFill>
                  <a:srgbClr val="002B42"/>
                </a:solidFill>
              </a:rPr>
              <a:t>A</a:t>
            </a:r>
            <a:r>
              <a:rPr lang="en" sz="1700">
                <a:solidFill>
                  <a:srgbClr val="002B42"/>
                </a:solidFill>
                <a:highlight>
                  <a:schemeClr val="lt1"/>
                </a:highlight>
              </a:rPr>
              <a:t>ccessibility is dynamic and </a:t>
            </a:r>
            <a:r>
              <a:rPr lang="en" sz="1700">
                <a:solidFill>
                  <a:srgbClr val="002B42"/>
                </a:solidFill>
                <a:highlight>
                  <a:srgbClr val="FFFFFF"/>
                </a:highlight>
              </a:rPr>
              <a:t>depends by the occupancy and topological organization of nucleosomes.</a:t>
            </a:r>
            <a:endParaRPr sz="1700">
              <a:solidFill>
                <a:srgbClr val="002B4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7"/>
          <p:cNvSpPr txBox="1"/>
          <p:nvPr>
            <p:ph type="title"/>
          </p:nvPr>
        </p:nvSpPr>
        <p:spPr>
          <a:xfrm>
            <a:off x="501775" y="1897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(ArchR) steps to obtain a list of all peaks</a:t>
            </a:r>
            <a:endParaRPr/>
          </a:p>
        </p:txBody>
      </p:sp>
      <p:sp>
        <p:nvSpPr>
          <p:cNvPr id="766" name="Google Shape;766;p97"/>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For each cell-type/cluster</a:t>
            </a:r>
            <a:endParaRPr/>
          </a:p>
          <a:p>
            <a:pPr indent="-317500" lvl="1" marL="914400" rtl="0" algn="l">
              <a:spcBef>
                <a:spcPts val="0"/>
              </a:spcBef>
              <a:spcAft>
                <a:spcPts val="0"/>
              </a:spcAft>
              <a:buSzPts val="1400"/>
              <a:buChar char="•"/>
            </a:pPr>
            <a:r>
              <a:rPr lang="en"/>
              <a:t>Keep list of </a:t>
            </a:r>
            <a:r>
              <a:rPr lang="en" u="sng"/>
              <a:t>non-overlapping 501 bp</a:t>
            </a:r>
            <a:r>
              <a:rPr lang="en"/>
              <a:t> peaks that are</a:t>
            </a:r>
            <a:endParaRPr/>
          </a:p>
          <a:p>
            <a:pPr indent="-317500" lvl="2" marL="1371600" rtl="0" algn="l">
              <a:spcBef>
                <a:spcPts val="0"/>
              </a:spcBef>
              <a:spcAft>
                <a:spcPts val="0"/>
              </a:spcAft>
              <a:buSzPts val="1400"/>
              <a:buChar char="•"/>
            </a:pPr>
            <a:r>
              <a:rPr lang="en" u="sng"/>
              <a:t>Reproducible</a:t>
            </a:r>
            <a:r>
              <a:rPr lang="en"/>
              <a:t> across samples</a:t>
            </a:r>
            <a:endParaRPr/>
          </a:p>
          <a:p>
            <a:pPr indent="-317500" lvl="2" marL="1371600" rtl="0" algn="l">
              <a:spcBef>
                <a:spcPts val="0"/>
              </a:spcBef>
              <a:spcAft>
                <a:spcPts val="0"/>
              </a:spcAft>
              <a:buSzPts val="1400"/>
              <a:buChar char="•"/>
            </a:pPr>
            <a:r>
              <a:rPr lang="en" u="sng"/>
              <a:t>Most significant</a:t>
            </a:r>
            <a:r>
              <a:rPr lang="en"/>
              <a:t> in terms of enrichment over noise</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Will allow us to identify peak regions either </a:t>
            </a:r>
            <a:r>
              <a:rPr lang="en"/>
              <a:t>unique</a:t>
            </a:r>
            <a:r>
              <a:rPr lang="en"/>
              <a:t> to or common across cell-types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8"/>
          <p:cNvSpPr txBox="1"/>
          <p:nvPr>
            <p:ph type="title"/>
          </p:nvPr>
        </p:nvSpPr>
        <p:spPr>
          <a:xfrm>
            <a:off x="628650" y="2678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Peak matrix contains accessibility of each peak for each cell</a:t>
            </a:r>
            <a:endParaRPr/>
          </a:p>
        </p:txBody>
      </p:sp>
      <p:graphicFrame>
        <p:nvGraphicFramePr>
          <p:cNvPr id="772" name="Google Shape;772;p98"/>
          <p:cNvGraphicFramePr/>
          <p:nvPr/>
        </p:nvGraphicFramePr>
        <p:xfrm>
          <a:off x="952500" y="1619250"/>
          <a:ext cx="3000000" cy="3000000"/>
        </p:xfrm>
        <a:graphic>
          <a:graphicData uri="http://schemas.openxmlformats.org/drawingml/2006/table">
            <a:tbl>
              <a:tblPr>
                <a:noFill/>
                <a:tableStyleId>{43A4B852-5135-46D5-895A-751A74379AB3}</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Cell_1</a:t>
                      </a:r>
                      <a:endParaRPr/>
                    </a:p>
                  </a:txBody>
                  <a:tcPr marT="91425" marB="91425" marR="91425" marL="91425"/>
                </a:tc>
                <a:tc>
                  <a:txBody>
                    <a:bodyPr/>
                    <a:lstStyle/>
                    <a:p>
                      <a:pPr indent="0" lvl="0" marL="0" rtl="0" algn="ctr">
                        <a:spcBef>
                          <a:spcPts val="0"/>
                        </a:spcBef>
                        <a:spcAft>
                          <a:spcPts val="0"/>
                        </a:spcAft>
                        <a:buNone/>
                      </a:pPr>
                      <a:r>
                        <a:rPr lang="en"/>
                        <a:t>Cell_2</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Cell_m</a:t>
                      </a:r>
                      <a:endParaRPr/>
                    </a:p>
                  </a:txBody>
                  <a:tcPr marT="91425" marB="91425" marR="91425" marL="91425"/>
                </a:tc>
              </a:tr>
              <a:tr h="381000">
                <a:tc>
                  <a:txBody>
                    <a:bodyPr/>
                    <a:lstStyle/>
                    <a:p>
                      <a:pPr indent="0" lvl="0" marL="0" rtl="0" algn="ctr">
                        <a:spcBef>
                          <a:spcPts val="0"/>
                        </a:spcBef>
                        <a:spcAft>
                          <a:spcPts val="0"/>
                        </a:spcAft>
                        <a:buNone/>
                      </a:pPr>
                      <a:r>
                        <a:rPr lang="en"/>
                        <a:t>Peak_1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lang="en"/>
                        <a:t>Peak_2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Peak_n</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bl>
          </a:graphicData>
        </a:graphic>
      </p:graphicFrame>
      <p:sp>
        <p:nvSpPr>
          <p:cNvPr id="773" name="Google Shape;773;p98"/>
          <p:cNvSpPr/>
          <p:nvPr/>
        </p:nvSpPr>
        <p:spPr>
          <a:xfrm rot="5400000">
            <a:off x="5206925" y="846275"/>
            <a:ext cx="156000" cy="576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8"/>
          <p:cNvSpPr txBox="1"/>
          <p:nvPr/>
        </p:nvSpPr>
        <p:spPr>
          <a:xfrm>
            <a:off x="2474375" y="3861550"/>
            <a:ext cx="56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Counts of insertions in each cell mapping to a given cell</a:t>
            </a:r>
            <a:endParaRPr>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9"/>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4</a:t>
            </a:r>
            <a:endParaRPr/>
          </a:p>
        </p:txBody>
      </p:sp>
      <p:sp>
        <p:nvSpPr>
          <p:cNvPr id="780" name="Google Shape;780;p99"/>
          <p:cNvSpPr txBox="1"/>
          <p:nvPr/>
        </p:nvSpPr>
        <p:spPr>
          <a:xfrm>
            <a:off x="255900" y="1100350"/>
            <a:ext cx="8150400" cy="2096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Are the counts of the number of insertions in each peak normalized across cells?</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Yes</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No</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0"/>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5</a:t>
            </a:r>
            <a:endParaRPr/>
          </a:p>
        </p:txBody>
      </p:sp>
      <p:sp>
        <p:nvSpPr>
          <p:cNvPr id="786" name="Google Shape;786;p100"/>
          <p:cNvSpPr txBox="1"/>
          <p:nvPr/>
        </p:nvSpPr>
        <p:spPr>
          <a:xfrm>
            <a:off x="255900" y="1100350"/>
            <a:ext cx="8150400" cy="2733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What could be reasons why the same regions equally accessible in two cells have different numbers of sequenced insertions?</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Differences in total number of mapped fragments</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Differences in Signal-to-noise/TSS enrichment</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Both</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1"/>
          <p:cNvSpPr txBox="1"/>
          <p:nvPr>
            <p:ph type="title"/>
          </p:nvPr>
        </p:nvSpPr>
        <p:spPr>
          <a:xfrm>
            <a:off x="628650" y="2385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Wilcoxon test to identify differentially accessible peak regions</a:t>
            </a:r>
            <a:endParaRPr/>
          </a:p>
        </p:txBody>
      </p:sp>
      <p:graphicFrame>
        <p:nvGraphicFramePr>
          <p:cNvPr id="792" name="Google Shape;792;p101"/>
          <p:cNvGraphicFramePr/>
          <p:nvPr/>
        </p:nvGraphicFramePr>
        <p:xfrm>
          <a:off x="9225" y="1835400"/>
          <a:ext cx="3000000" cy="3000000"/>
        </p:xfrm>
        <a:graphic>
          <a:graphicData uri="http://schemas.openxmlformats.org/drawingml/2006/table">
            <a:tbl>
              <a:tblPr>
                <a:noFill/>
                <a:tableStyleId>{43A4B852-5135-46D5-895A-751A74379AB3}</a:tableStyleId>
              </a:tblPr>
              <a:tblGrid>
                <a:gridCol w="482600"/>
                <a:gridCol w="482600"/>
                <a:gridCol w="482600"/>
                <a:gridCol w="482600"/>
                <a:gridCol w="482600"/>
                <a:gridCol w="482600"/>
                <a:gridCol w="482600"/>
                <a:gridCol w="482600"/>
                <a:gridCol w="482600"/>
                <a:gridCol w="482600"/>
                <a:gridCol w="482600"/>
                <a:gridCol w="482600"/>
                <a:gridCol w="482600"/>
                <a:gridCol w="482600"/>
                <a:gridCol w="4826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c1</a:t>
                      </a:r>
                      <a:endParaRPr/>
                    </a:p>
                  </a:txBody>
                  <a:tcPr marT="91425" marB="91425" marR="91425" marL="91425"/>
                </a:tc>
                <a:tc>
                  <a:txBody>
                    <a:bodyPr/>
                    <a:lstStyle/>
                    <a:p>
                      <a:pPr indent="0" lvl="0" marL="0" rtl="0" algn="ctr">
                        <a:spcBef>
                          <a:spcPts val="0"/>
                        </a:spcBef>
                        <a:spcAft>
                          <a:spcPts val="0"/>
                        </a:spcAft>
                        <a:buNone/>
                      </a:pPr>
                      <a:r>
                        <a:rPr lang="en"/>
                        <a:t>c2</a:t>
                      </a:r>
                      <a:endParaRPr/>
                    </a:p>
                  </a:txBody>
                  <a:tcPr marT="91425" marB="91425" marR="91425" marL="91425"/>
                </a:tc>
                <a:tc>
                  <a:txBody>
                    <a:bodyPr/>
                    <a:lstStyle/>
                    <a:p>
                      <a:pPr indent="0" lvl="0" marL="0" rtl="0" algn="ctr">
                        <a:spcBef>
                          <a:spcPts val="0"/>
                        </a:spcBef>
                        <a:spcAft>
                          <a:spcPts val="0"/>
                        </a:spcAft>
                        <a:buNone/>
                      </a:pPr>
                      <a:r>
                        <a:rPr lang="en"/>
                        <a:t>c3</a:t>
                      </a:r>
                      <a:endParaRPr/>
                    </a:p>
                  </a:txBody>
                  <a:tcPr marT="91425" marB="91425" marR="91425" marL="91425"/>
                </a:tc>
                <a:tc>
                  <a:txBody>
                    <a:bodyPr/>
                    <a:lstStyle/>
                    <a:p>
                      <a:pPr indent="0" lvl="0" marL="0" rtl="0" algn="ctr">
                        <a:spcBef>
                          <a:spcPts val="0"/>
                        </a:spcBef>
                        <a:spcAft>
                          <a:spcPts val="0"/>
                        </a:spcAft>
                        <a:buNone/>
                      </a:pPr>
                      <a:r>
                        <a:rPr lang="en"/>
                        <a:t>c4</a:t>
                      </a:r>
                      <a:endParaRPr/>
                    </a:p>
                  </a:txBody>
                  <a:tcPr marT="91425" marB="91425" marR="91425" marL="91425"/>
                </a:tc>
                <a:tc>
                  <a:txBody>
                    <a:bodyPr/>
                    <a:lstStyle/>
                    <a:p>
                      <a:pPr indent="0" lvl="0" marL="0" rtl="0" algn="ctr">
                        <a:spcBef>
                          <a:spcPts val="0"/>
                        </a:spcBef>
                        <a:spcAft>
                          <a:spcPts val="0"/>
                        </a:spcAft>
                        <a:buNone/>
                      </a:pPr>
                      <a:r>
                        <a:rPr lang="en"/>
                        <a:t>c5</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c93</a:t>
                      </a:r>
                      <a:endParaRPr/>
                    </a:p>
                  </a:txBody>
                  <a:tcPr marT="91425" marB="91425" marR="91425" marL="91425"/>
                </a:tc>
                <a:tc>
                  <a:txBody>
                    <a:bodyPr/>
                    <a:lstStyle/>
                    <a:p>
                      <a:pPr indent="0" lvl="0" marL="0" rtl="0" algn="ctr">
                        <a:spcBef>
                          <a:spcPts val="0"/>
                        </a:spcBef>
                        <a:spcAft>
                          <a:spcPts val="0"/>
                        </a:spcAft>
                        <a:buNone/>
                      </a:pPr>
                      <a:r>
                        <a:rPr lang="en"/>
                        <a:t>c94</a:t>
                      </a:r>
                      <a:endParaRPr/>
                    </a:p>
                  </a:txBody>
                  <a:tcPr marT="91425" marB="91425" marR="91425" marL="91425"/>
                </a:tc>
                <a:tc>
                  <a:txBody>
                    <a:bodyPr/>
                    <a:lstStyle/>
                    <a:p>
                      <a:pPr indent="0" lvl="0" marL="0" rtl="0" algn="ctr">
                        <a:spcBef>
                          <a:spcPts val="0"/>
                        </a:spcBef>
                        <a:spcAft>
                          <a:spcPts val="0"/>
                        </a:spcAft>
                        <a:buNone/>
                      </a:pPr>
                      <a:r>
                        <a:rPr lang="en"/>
                        <a:t>c95</a:t>
                      </a:r>
                      <a:endParaRPr/>
                    </a:p>
                  </a:txBody>
                  <a:tcPr marT="91425" marB="91425" marR="91425" marL="91425"/>
                </a:tc>
                <a:tc>
                  <a:txBody>
                    <a:bodyPr/>
                    <a:lstStyle/>
                    <a:p>
                      <a:pPr indent="0" lvl="0" marL="0" rtl="0" algn="ctr">
                        <a:spcBef>
                          <a:spcPts val="0"/>
                        </a:spcBef>
                        <a:spcAft>
                          <a:spcPts val="0"/>
                        </a:spcAft>
                        <a:buNone/>
                      </a:pPr>
                      <a:r>
                        <a:rPr lang="en"/>
                        <a:t>c96</a:t>
                      </a:r>
                      <a:endParaRPr/>
                    </a:p>
                  </a:txBody>
                  <a:tcPr marT="91425" marB="91425" marR="91425" marL="91425"/>
                </a:tc>
                <a:tc>
                  <a:txBody>
                    <a:bodyPr/>
                    <a:lstStyle/>
                    <a:p>
                      <a:pPr indent="0" lvl="0" marL="0" rtl="0" algn="ctr">
                        <a:spcBef>
                          <a:spcPts val="0"/>
                        </a:spcBef>
                        <a:spcAft>
                          <a:spcPts val="0"/>
                        </a:spcAft>
                        <a:buNone/>
                      </a:pPr>
                      <a:r>
                        <a:rPr lang="en"/>
                        <a:t>c97</a:t>
                      </a:r>
                      <a:endParaRPr/>
                    </a:p>
                  </a:txBody>
                  <a:tcPr marT="91425" marB="91425" marR="91425" marL="91425"/>
                </a:tc>
                <a:tc>
                  <a:txBody>
                    <a:bodyPr/>
                    <a:lstStyle/>
                    <a:p>
                      <a:pPr indent="0" lvl="0" marL="0" rtl="0" algn="ctr">
                        <a:spcBef>
                          <a:spcPts val="0"/>
                        </a:spcBef>
                        <a:spcAft>
                          <a:spcPts val="0"/>
                        </a:spcAft>
                        <a:buNone/>
                      </a:pPr>
                      <a:r>
                        <a:rPr lang="en"/>
                        <a:t>c98</a:t>
                      </a:r>
                      <a:endParaRPr/>
                    </a:p>
                  </a:txBody>
                  <a:tcPr marT="91425" marB="91425" marR="91425" marL="91425"/>
                </a:tc>
                <a:tc>
                  <a:txBody>
                    <a:bodyPr/>
                    <a:lstStyle/>
                    <a:p>
                      <a:pPr indent="0" lvl="0" marL="0" rtl="0" algn="ctr">
                        <a:spcBef>
                          <a:spcPts val="0"/>
                        </a:spcBef>
                        <a:spcAft>
                          <a:spcPts val="0"/>
                        </a:spcAft>
                        <a:buNone/>
                      </a:pPr>
                      <a:r>
                        <a:rPr lang="en"/>
                        <a:t>c99</a:t>
                      </a:r>
                      <a:endParaRPr/>
                    </a:p>
                  </a:txBody>
                  <a:tcPr marT="91425" marB="91425" marR="91425" marL="91425"/>
                </a:tc>
              </a:tr>
              <a:tr h="381000">
                <a:tc>
                  <a:txBody>
                    <a:bodyPr/>
                    <a:lstStyle/>
                    <a:p>
                      <a:pPr indent="0" lvl="0" marL="0" rtl="0" algn="ctr">
                        <a:spcBef>
                          <a:spcPts val="0"/>
                        </a:spcBef>
                        <a:spcAft>
                          <a:spcPts val="0"/>
                        </a:spcAft>
                        <a:buNone/>
                      </a:pPr>
                      <a:r>
                        <a:rPr lang="en"/>
                        <a:t>p1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p2</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r>
            </a:tbl>
          </a:graphicData>
        </a:graphic>
      </p:graphicFrame>
      <p:sp>
        <p:nvSpPr>
          <p:cNvPr id="793" name="Google Shape;793;p101"/>
          <p:cNvSpPr/>
          <p:nvPr/>
        </p:nvSpPr>
        <p:spPr>
          <a:xfrm rot="5400000">
            <a:off x="1616625" y="408050"/>
            <a:ext cx="156000" cy="2436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01"/>
          <p:cNvSpPr/>
          <p:nvPr/>
        </p:nvSpPr>
        <p:spPr>
          <a:xfrm rot="5400000">
            <a:off x="5471050" y="-52750"/>
            <a:ext cx="193200" cy="3395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01"/>
          <p:cNvSpPr txBox="1"/>
          <p:nvPr/>
        </p:nvSpPr>
        <p:spPr>
          <a:xfrm>
            <a:off x="2097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C1</a:t>
            </a:r>
            <a:endParaRPr>
              <a:latin typeface="Helvetica Neue"/>
              <a:ea typeface="Helvetica Neue"/>
              <a:cs typeface="Helvetica Neue"/>
              <a:sym typeface="Helvetica Neue"/>
            </a:endParaRPr>
          </a:p>
        </p:txBody>
      </p:sp>
      <p:sp>
        <p:nvSpPr>
          <p:cNvPr id="796" name="Google Shape;796;p101"/>
          <p:cNvSpPr txBox="1"/>
          <p:nvPr/>
        </p:nvSpPr>
        <p:spPr>
          <a:xfrm>
            <a:off x="42186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C5</a:t>
            </a:r>
            <a:endParaRPr>
              <a:latin typeface="Helvetica Neue"/>
              <a:ea typeface="Helvetica Neue"/>
              <a:cs typeface="Helvetica Neue"/>
              <a:sym typeface="Helvetica Neue"/>
            </a:endParaRPr>
          </a:p>
        </p:txBody>
      </p:sp>
      <p:sp>
        <p:nvSpPr>
          <p:cNvPr id="797" name="Google Shape;797;p101"/>
          <p:cNvSpPr txBox="1"/>
          <p:nvPr/>
        </p:nvSpPr>
        <p:spPr>
          <a:xfrm>
            <a:off x="179325" y="3910300"/>
            <a:ext cx="562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Cells in clusters C1 and cluster C5 are specifically chosen so they have a similar distribution of log10(nFrags) and TSS</a:t>
            </a:r>
            <a:endParaRPr>
              <a:solidFill>
                <a:srgbClr val="FF0000"/>
              </a:solidFill>
              <a:latin typeface="Helvetica Neue"/>
              <a:ea typeface="Helvetica Neue"/>
              <a:cs typeface="Helvetica Neue"/>
              <a:sym typeface="Helvetica Neue"/>
            </a:endParaRPr>
          </a:p>
        </p:txBody>
      </p:sp>
      <p:sp>
        <p:nvSpPr>
          <p:cNvPr id="798" name="Google Shape;798;p101"/>
          <p:cNvSpPr txBox="1"/>
          <p:nvPr/>
        </p:nvSpPr>
        <p:spPr>
          <a:xfrm>
            <a:off x="4656075" y="4232900"/>
            <a:ext cx="6648300" cy="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getMarkerFeatures</a:t>
            </a:r>
            <a:r>
              <a:rPr lang="en" sz="1200">
                <a:solidFill>
                  <a:srgbClr val="333333"/>
                </a:solidFill>
                <a:highlight>
                  <a:srgbClr val="F7F7F7"/>
                </a:highlight>
                <a:latin typeface="Courier New"/>
                <a:ea typeface="Courier New"/>
                <a:cs typeface="Courier New"/>
                <a:sym typeface="Courier New"/>
              </a:rPr>
              <a:t>(ArchRProj = demo_proj, </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7F7F7"/>
                </a:highlight>
                <a:latin typeface="Courier New"/>
                <a:ea typeface="Courier New"/>
                <a:cs typeface="Courier New"/>
                <a:sym typeface="Courier New"/>
              </a:rPr>
              <a:t>useMatrix = "PeakMatrix", groupBy = "Clusters",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7F7F7"/>
                </a:highlight>
                <a:latin typeface="Courier New"/>
                <a:ea typeface="Courier New"/>
                <a:cs typeface="Courier New"/>
                <a:sym typeface="Courier New"/>
              </a:rPr>
              <a:t>  bias = c("TSSEnrichment", "log10(nFrags)"),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  testMethod = "wilcoxon")</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2"/>
          <p:cNvSpPr txBox="1"/>
          <p:nvPr>
            <p:ph type="title"/>
          </p:nvPr>
        </p:nvSpPr>
        <p:spPr>
          <a:xfrm>
            <a:off x="628650" y="2385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Wilcoxon test to identify differentially accessible peak regions</a:t>
            </a:r>
            <a:endParaRPr/>
          </a:p>
        </p:txBody>
      </p:sp>
      <p:graphicFrame>
        <p:nvGraphicFramePr>
          <p:cNvPr id="804" name="Google Shape;804;p102"/>
          <p:cNvGraphicFramePr/>
          <p:nvPr/>
        </p:nvGraphicFramePr>
        <p:xfrm>
          <a:off x="9225" y="1835400"/>
          <a:ext cx="3000000" cy="3000000"/>
        </p:xfrm>
        <a:graphic>
          <a:graphicData uri="http://schemas.openxmlformats.org/drawingml/2006/table">
            <a:tbl>
              <a:tblPr>
                <a:noFill/>
                <a:tableStyleId>{43A4B852-5135-46D5-895A-751A74379AB3}</a:tableStyleId>
              </a:tblPr>
              <a:tblGrid>
                <a:gridCol w="482600"/>
                <a:gridCol w="482600"/>
                <a:gridCol w="482600"/>
                <a:gridCol w="482600"/>
                <a:gridCol w="482600"/>
                <a:gridCol w="482600"/>
                <a:gridCol w="482600"/>
                <a:gridCol w="482600"/>
                <a:gridCol w="482600"/>
                <a:gridCol w="482600"/>
                <a:gridCol w="482600"/>
                <a:gridCol w="482600"/>
                <a:gridCol w="482600"/>
                <a:gridCol w="482600"/>
                <a:gridCol w="4826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c1</a:t>
                      </a:r>
                      <a:endParaRPr/>
                    </a:p>
                  </a:txBody>
                  <a:tcPr marT="91425" marB="91425" marR="91425" marL="91425"/>
                </a:tc>
                <a:tc>
                  <a:txBody>
                    <a:bodyPr/>
                    <a:lstStyle/>
                    <a:p>
                      <a:pPr indent="0" lvl="0" marL="0" rtl="0" algn="ctr">
                        <a:spcBef>
                          <a:spcPts val="0"/>
                        </a:spcBef>
                        <a:spcAft>
                          <a:spcPts val="0"/>
                        </a:spcAft>
                        <a:buNone/>
                      </a:pPr>
                      <a:r>
                        <a:rPr lang="en"/>
                        <a:t>c2</a:t>
                      </a:r>
                      <a:endParaRPr/>
                    </a:p>
                  </a:txBody>
                  <a:tcPr marT="91425" marB="91425" marR="91425" marL="91425"/>
                </a:tc>
                <a:tc>
                  <a:txBody>
                    <a:bodyPr/>
                    <a:lstStyle/>
                    <a:p>
                      <a:pPr indent="0" lvl="0" marL="0" rtl="0" algn="ctr">
                        <a:spcBef>
                          <a:spcPts val="0"/>
                        </a:spcBef>
                        <a:spcAft>
                          <a:spcPts val="0"/>
                        </a:spcAft>
                        <a:buNone/>
                      </a:pPr>
                      <a:r>
                        <a:rPr lang="en"/>
                        <a:t>c3</a:t>
                      </a:r>
                      <a:endParaRPr/>
                    </a:p>
                  </a:txBody>
                  <a:tcPr marT="91425" marB="91425" marR="91425" marL="91425"/>
                </a:tc>
                <a:tc>
                  <a:txBody>
                    <a:bodyPr/>
                    <a:lstStyle/>
                    <a:p>
                      <a:pPr indent="0" lvl="0" marL="0" rtl="0" algn="ctr">
                        <a:spcBef>
                          <a:spcPts val="0"/>
                        </a:spcBef>
                        <a:spcAft>
                          <a:spcPts val="0"/>
                        </a:spcAft>
                        <a:buNone/>
                      </a:pPr>
                      <a:r>
                        <a:rPr lang="en"/>
                        <a:t>c4</a:t>
                      </a:r>
                      <a:endParaRPr/>
                    </a:p>
                  </a:txBody>
                  <a:tcPr marT="91425" marB="91425" marR="91425" marL="91425"/>
                </a:tc>
                <a:tc>
                  <a:txBody>
                    <a:bodyPr/>
                    <a:lstStyle/>
                    <a:p>
                      <a:pPr indent="0" lvl="0" marL="0" rtl="0" algn="ctr">
                        <a:spcBef>
                          <a:spcPts val="0"/>
                        </a:spcBef>
                        <a:spcAft>
                          <a:spcPts val="0"/>
                        </a:spcAft>
                        <a:buNone/>
                      </a:pPr>
                      <a:r>
                        <a:rPr lang="en"/>
                        <a:t>c5</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c93</a:t>
                      </a:r>
                      <a:endParaRPr/>
                    </a:p>
                  </a:txBody>
                  <a:tcPr marT="91425" marB="91425" marR="91425" marL="91425"/>
                </a:tc>
                <a:tc>
                  <a:txBody>
                    <a:bodyPr/>
                    <a:lstStyle/>
                    <a:p>
                      <a:pPr indent="0" lvl="0" marL="0" rtl="0" algn="ctr">
                        <a:spcBef>
                          <a:spcPts val="0"/>
                        </a:spcBef>
                        <a:spcAft>
                          <a:spcPts val="0"/>
                        </a:spcAft>
                        <a:buNone/>
                      </a:pPr>
                      <a:r>
                        <a:rPr lang="en"/>
                        <a:t>c94</a:t>
                      </a:r>
                      <a:endParaRPr/>
                    </a:p>
                  </a:txBody>
                  <a:tcPr marT="91425" marB="91425" marR="91425" marL="91425"/>
                </a:tc>
                <a:tc>
                  <a:txBody>
                    <a:bodyPr/>
                    <a:lstStyle/>
                    <a:p>
                      <a:pPr indent="0" lvl="0" marL="0" rtl="0" algn="ctr">
                        <a:spcBef>
                          <a:spcPts val="0"/>
                        </a:spcBef>
                        <a:spcAft>
                          <a:spcPts val="0"/>
                        </a:spcAft>
                        <a:buNone/>
                      </a:pPr>
                      <a:r>
                        <a:rPr lang="en"/>
                        <a:t>c95</a:t>
                      </a:r>
                      <a:endParaRPr/>
                    </a:p>
                  </a:txBody>
                  <a:tcPr marT="91425" marB="91425" marR="91425" marL="91425"/>
                </a:tc>
                <a:tc>
                  <a:txBody>
                    <a:bodyPr/>
                    <a:lstStyle/>
                    <a:p>
                      <a:pPr indent="0" lvl="0" marL="0" rtl="0" algn="ctr">
                        <a:spcBef>
                          <a:spcPts val="0"/>
                        </a:spcBef>
                        <a:spcAft>
                          <a:spcPts val="0"/>
                        </a:spcAft>
                        <a:buNone/>
                      </a:pPr>
                      <a:r>
                        <a:rPr lang="en"/>
                        <a:t>c96</a:t>
                      </a:r>
                      <a:endParaRPr/>
                    </a:p>
                  </a:txBody>
                  <a:tcPr marT="91425" marB="91425" marR="91425" marL="91425"/>
                </a:tc>
                <a:tc>
                  <a:txBody>
                    <a:bodyPr/>
                    <a:lstStyle/>
                    <a:p>
                      <a:pPr indent="0" lvl="0" marL="0" rtl="0" algn="ctr">
                        <a:spcBef>
                          <a:spcPts val="0"/>
                        </a:spcBef>
                        <a:spcAft>
                          <a:spcPts val="0"/>
                        </a:spcAft>
                        <a:buNone/>
                      </a:pPr>
                      <a:r>
                        <a:rPr lang="en"/>
                        <a:t>c97</a:t>
                      </a:r>
                      <a:endParaRPr/>
                    </a:p>
                  </a:txBody>
                  <a:tcPr marT="91425" marB="91425" marR="91425" marL="91425"/>
                </a:tc>
                <a:tc>
                  <a:txBody>
                    <a:bodyPr/>
                    <a:lstStyle/>
                    <a:p>
                      <a:pPr indent="0" lvl="0" marL="0" rtl="0" algn="ctr">
                        <a:spcBef>
                          <a:spcPts val="0"/>
                        </a:spcBef>
                        <a:spcAft>
                          <a:spcPts val="0"/>
                        </a:spcAft>
                        <a:buNone/>
                      </a:pPr>
                      <a:r>
                        <a:rPr lang="en"/>
                        <a:t>c98</a:t>
                      </a:r>
                      <a:endParaRPr/>
                    </a:p>
                  </a:txBody>
                  <a:tcPr marT="91425" marB="91425" marR="91425" marL="91425"/>
                </a:tc>
                <a:tc>
                  <a:txBody>
                    <a:bodyPr/>
                    <a:lstStyle/>
                    <a:p>
                      <a:pPr indent="0" lvl="0" marL="0" rtl="0" algn="ctr">
                        <a:spcBef>
                          <a:spcPts val="0"/>
                        </a:spcBef>
                        <a:spcAft>
                          <a:spcPts val="0"/>
                        </a:spcAft>
                        <a:buNone/>
                      </a:pPr>
                      <a:r>
                        <a:rPr lang="en"/>
                        <a:t>c99</a:t>
                      </a:r>
                      <a:endParaRPr/>
                    </a:p>
                  </a:txBody>
                  <a:tcPr marT="91425" marB="91425" marR="91425" marL="91425"/>
                </a:tc>
              </a:tr>
              <a:tr h="381000">
                <a:tc>
                  <a:txBody>
                    <a:bodyPr/>
                    <a:lstStyle/>
                    <a:p>
                      <a:pPr indent="0" lvl="0" marL="0" rtl="0" algn="ctr">
                        <a:spcBef>
                          <a:spcPts val="0"/>
                        </a:spcBef>
                        <a:spcAft>
                          <a:spcPts val="0"/>
                        </a:spcAft>
                        <a:buNone/>
                      </a:pPr>
                      <a:r>
                        <a:rPr lang="en"/>
                        <a:t>p1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p2</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pn</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r>
            </a:tbl>
          </a:graphicData>
        </a:graphic>
      </p:graphicFrame>
      <p:sp>
        <p:nvSpPr>
          <p:cNvPr id="805" name="Google Shape;805;p102"/>
          <p:cNvSpPr/>
          <p:nvPr/>
        </p:nvSpPr>
        <p:spPr>
          <a:xfrm rot="5400000">
            <a:off x="1616625" y="408050"/>
            <a:ext cx="156000" cy="2436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2"/>
          <p:cNvSpPr/>
          <p:nvPr/>
        </p:nvSpPr>
        <p:spPr>
          <a:xfrm rot="5400000">
            <a:off x="5471050" y="-52750"/>
            <a:ext cx="193200" cy="3395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2"/>
          <p:cNvSpPr txBox="1"/>
          <p:nvPr/>
        </p:nvSpPr>
        <p:spPr>
          <a:xfrm>
            <a:off x="2097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C1</a:t>
            </a:r>
            <a:endParaRPr>
              <a:latin typeface="Helvetica Neue"/>
              <a:ea typeface="Helvetica Neue"/>
              <a:cs typeface="Helvetica Neue"/>
              <a:sym typeface="Helvetica Neue"/>
            </a:endParaRPr>
          </a:p>
        </p:txBody>
      </p:sp>
      <p:sp>
        <p:nvSpPr>
          <p:cNvPr id="808" name="Google Shape;808;p102"/>
          <p:cNvSpPr txBox="1"/>
          <p:nvPr/>
        </p:nvSpPr>
        <p:spPr>
          <a:xfrm>
            <a:off x="42186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C5</a:t>
            </a:r>
            <a:endParaRPr>
              <a:latin typeface="Helvetica Neue"/>
              <a:ea typeface="Helvetica Neue"/>
              <a:cs typeface="Helvetica Neue"/>
              <a:sym typeface="Helvetica Neue"/>
            </a:endParaRPr>
          </a:p>
        </p:txBody>
      </p:sp>
      <p:sp>
        <p:nvSpPr>
          <p:cNvPr id="809" name="Google Shape;809;p102"/>
          <p:cNvSpPr txBox="1"/>
          <p:nvPr/>
        </p:nvSpPr>
        <p:spPr>
          <a:xfrm>
            <a:off x="179325" y="3910300"/>
            <a:ext cx="562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Peak p1 among cells in cluster C5 appear to be more accessible compared to cells in cluster C1</a:t>
            </a:r>
            <a:endParaRPr>
              <a:solidFill>
                <a:srgbClr val="FF0000"/>
              </a:solidFill>
              <a:latin typeface="Helvetica Neue"/>
              <a:ea typeface="Helvetica Neue"/>
              <a:cs typeface="Helvetica Neue"/>
              <a:sym typeface="Helvetica Neue"/>
            </a:endParaRPr>
          </a:p>
        </p:txBody>
      </p:sp>
      <p:sp>
        <p:nvSpPr>
          <p:cNvPr id="810" name="Google Shape;810;p102"/>
          <p:cNvSpPr txBox="1"/>
          <p:nvPr/>
        </p:nvSpPr>
        <p:spPr>
          <a:xfrm>
            <a:off x="3387425" y="4164600"/>
            <a:ext cx="6648300" cy="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getMarkerFeatures</a:t>
            </a:r>
            <a:r>
              <a:rPr lang="en" sz="1200">
                <a:solidFill>
                  <a:srgbClr val="333333"/>
                </a:solidFill>
                <a:highlight>
                  <a:srgbClr val="F7F7F7"/>
                </a:highlight>
                <a:latin typeface="Courier New"/>
                <a:ea typeface="Courier New"/>
                <a:cs typeface="Courier New"/>
                <a:sym typeface="Courier New"/>
              </a:rPr>
              <a:t>(ArchRProj = demo_proj, </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useMatrix = "PeakMatrix", groupBy = "Clusters",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  bias = c("TSSEnrichment", "log10(nFrags)"),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  testMethod = "wilcoxon")</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3"/>
          <p:cNvSpPr txBox="1"/>
          <p:nvPr>
            <p:ph type="title"/>
          </p:nvPr>
        </p:nvSpPr>
        <p:spPr>
          <a:xfrm>
            <a:off x="628650" y="3068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0000"/>
                </a:solidFill>
              </a:rPr>
              <a:t>Caution 1:</a:t>
            </a:r>
            <a:r>
              <a:rPr lang="en"/>
              <a:t> Elevated false-positives with this test</a:t>
            </a:r>
            <a:endParaRPr/>
          </a:p>
        </p:txBody>
      </p:sp>
      <p:sp>
        <p:nvSpPr>
          <p:cNvPr id="816" name="Google Shape;816;p103"/>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The previous Wilcoxon test treated all cells as being independent of each other</a:t>
            </a:r>
            <a:endParaRPr/>
          </a:p>
          <a:p>
            <a:pPr indent="-317500" lvl="0" marL="457200" rtl="0" algn="l">
              <a:spcBef>
                <a:spcPts val="0"/>
              </a:spcBef>
              <a:spcAft>
                <a:spcPts val="0"/>
              </a:spcAft>
              <a:buSzPts val="1400"/>
              <a:buChar char="•"/>
            </a:pPr>
            <a:r>
              <a:rPr lang="en"/>
              <a:t>Not true!</a:t>
            </a:r>
            <a:endParaRPr/>
          </a:p>
          <a:p>
            <a:pPr indent="-317500" lvl="0" marL="457200" rtl="0" algn="l">
              <a:spcBef>
                <a:spcPts val="0"/>
              </a:spcBef>
              <a:spcAft>
                <a:spcPts val="0"/>
              </a:spcAft>
              <a:buSzPts val="1400"/>
              <a:buChar char="•"/>
            </a:pPr>
            <a:r>
              <a:rPr lang="en"/>
              <a:t>Cells are grouped based on the sample from which they are derived</a:t>
            </a:r>
            <a:endParaRPr/>
          </a:p>
          <a:p>
            <a:pPr indent="-317500" lvl="0" marL="457200" rtl="0" algn="l">
              <a:spcBef>
                <a:spcPts val="0"/>
              </a:spcBef>
              <a:spcAft>
                <a:spcPts val="0"/>
              </a:spcAft>
              <a:buSzPts val="1400"/>
              <a:buChar char="•"/>
            </a:pPr>
            <a:r>
              <a:rPr lang="en"/>
              <a:t>Ignoring this cell-cell correlation results in elevated false positives</a:t>
            </a:r>
            <a:endParaRPr/>
          </a:p>
          <a:p>
            <a:pPr indent="-317500" lvl="0" marL="457200" rtl="0" algn="l">
              <a:spcBef>
                <a:spcPts val="0"/>
              </a:spcBef>
              <a:spcAft>
                <a:spcPts val="0"/>
              </a:spcAft>
              <a:buSzPts val="1400"/>
              <a:buChar char="•"/>
            </a:pPr>
            <a:r>
              <a:rPr lang="en">
                <a:solidFill>
                  <a:srgbClr val="0000FF"/>
                </a:solidFill>
              </a:rPr>
              <a:t>Solution:</a:t>
            </a:r>
            <a:r>
              <a:rPr lang="en"/>
              <a:t> perform pseudo-bulk of the number of fragments across all cells from each sample</a:t>
            </a:r>
            <a:endParaRPr/>
          </a:p>
          <a:p>
            <a:pPr indent="-317500" lvl="0" marL="457200" rtl="0" algn="l">
              <a:spcBef>
                <a:spcPts val="0"/>
              </a:spcBef>
              <a:spcAft>
                <a:spcPts val="0"/>
              </a:spcAft>
              <a:buSzPts val="1400"/>
              <a:buChar char="•"/>
            </a:pPr>
            <a:r>
              <a:rPr lang="en"/>
              <a:t>See details in </a:t>
            </a:r>
            <a:r>
              <a:rPr lang="en" u="sng">
                <a:solidFill>
                  <a:schemeClr val="hlink"/>
                </a:solidFill>
                <a:hlinkClick r:id="rId3"/>
              </a:rPr>
              <a:t>scRNAseq workshop</a:t>
            </a:r>
            <a:r>
              <a:rPr lang="en"/>
              <a:t> and </a:t>
            </a:r>
            <a:r>
              <a:rPr lang="en" u="sng">
                <a:solidFill>
                  <a:schemeClr val="hlink"/>
                </a:solidFill>
                <a:hlinkClick r:id="rId4"/>
              </a:rPr>
              <a:t>this paper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4"/>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6</a:t>
            </a:r>
            <a:endParaRPr/>
          </a:p>
        </p:txBody>
      </p:sp>
      <p:sp>
        <p:nvSpPr>
          <p:cNvPr id="822" name="Google Shape;822;p104"/>
          <p:cNvSpPr txBox="1"/>
          <p:nvPr/>
        </p:nvSpPr>
        <p:spPr>
          <a:xfrm>
            <a:off x="255900" y="1100350"/>
            <a:ext cx="8150400" cy="2733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Assume sample-wise batch correction was used to obtain updated clusters and visualizations of the data. Will the fragments counts in the peaks also be corrected?</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Yes</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No</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5"/>
          <p:cNvSpPr txBox="1"/>
          <p:nvPr>
            <p:ph type="title"/>
          </p:nvPr>
        </p:nvSpPr>
        <p:spPr>
          <a:xfrm>
            <a:off x="628650" y="3068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0000"/>
                </a:solidFill>
              </a:rPr>
              <a:t>Caution 2:</a:t>
            </a:r>
            <a:r>
              <a:rPr lang="en"/>
              <a:t> Avoid sample-wise batch correction</a:t>
            </a:r>
            <a:endParaRPr/>
          </a:p>
        </p:txBody>
      </p:sp>
      <p:sp>
        <p:nvSpPr>
          <p:cNvPr id="828" name="Google Shape;828;p105"/>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You will not be able to distinguish differences in peak accessibility due to the biology you are studying versus those driven by uninteresting technical/batch effects</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See details in our </a:t>
            </a:r>
            <a:r>
              <a:rPr lang="en" u="sng">
                <a:solidFill>
                  <a:schemeClr val="hlink"/>
                </a:solidFill>
                <a:hlinkClick r:id="rId3"/>
              </a:rPr>
              <a:t>scRNAseq workshop</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6"/>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Workflow</a:t>
            </a:r>
            <a:endParaRPr/>
          </a:p>
        </p:txBody>
      </p:sp>
      <p:sp>
        <p:nvSpPr>
          <p:cNvPr id="834" name="Google Shape;834;p106"/>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Your cell’s regulome question </a:t>
            </a:r>
            <a:endParaRPr sz="1300">
              <a:solidFill>
                <a:srgbClr val="B7B7B7"/>
              </a:solidFill>
            </a:endParaRPr>
          </a:p>
        </p:txBody>
      </p:sp>
      <p:sp>
        <p:nvSpPr>
          <p:cNvPr id="835" name="Google Shape;835;p106"/>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Library preparation &amp; sequencing</a:t>
            </a:r>
            <a:endParaRPr sz="1300">
              <a:solidFill>
                <a:srgbClr val="B7B7B7"/>
              </a:solidFill>
            </a:endParaRPr>
          </a:p>
        </p:txBody>
      </p:sp>
      <p:sp>
        <p:nvSpPr>
          <p:cNvPr id="836" name="Google Shape;836;p106"/>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Demultiplex, read alignment and quantification</a:t>
            </a:r>
            <a:endParaRPr sz="1300">
              <a:solidFill>
                <a:srgbClr val="B7B7B7"/>
              </a:solidFill>
            </a:endParaRPr>
          </a:p>
        </p:txBody>
      </p:sp>
      <p:sp>
        <p:nvSpPr>
          <p:cNvPr id="837" name="Google Shape;837;p106"/>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Fragments count</a:t>
            </a:r>
            <a:endParaRPr sz="1300">
              <a:solidFill>
                <a:srgbClr val="999999"/>
              </a:solidFill>
            </a:endParaRPr>
          </a:p>
        </p:txBody>
      </p:sp>
      <p:sp>
        <p:nvSpPr>
          <p:cNvPr id="838" name="Google Shape;838;p106"/>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QC filtering low quality cells</a:t>
            </a:r>
            <a:endParaRPr sz="1300">
              <a:solidFill>
                <a:srgbClr val="999999"/>
              </a:solidFill>
            </a:endParaRPr>
          </a:p>
        </p:txBody>
      </p:sp>
      <p:sp>
        <p:nvSpPr>
          <p:cNvPr id="839" name="Google Shape;839;p106"/>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Layered dimensionality reduction</a:t>
            </a:r>
            <a:endParaRPr sz="1300">
              <a:solidFill>
                <a:srgbClr val="999999"/>
              </a:solidFill>
            </a:endParaRPr>
          </a:p>
        </p:txBody>
      </p:sp>
      <p:sp>
        <p:nvSpPr>
          <p:cNvPr id="840" name="Google Shape;840;p106"/>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Embedding</a:t>
            </a:r>
            <a:endParaRPr sz="1300">
              <a:solidFill>
                <a:srgbClr val="B7B7B7"/>
              </a:solidFill>
            </a:endParaRPr>
          </a:p>
        </p:txBody>
      </p:sp>
      <p:sp>
        <p:nvSpPr>
          <p:cNvPr id="841" name="Google Shape;841;p106"/>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Clustering</a:t>
            </a:r>
            <a:endParaRPr sz="1300">
              <a:solidFill>
                <a:srgbClr val="B7B7B7"/>
              </a:solidFill>
            </a:endParaRPr>
          </a:p>
        </p:txBody>
      </p:sp>
      <p:sp>
        <p:nvSpPr>
          <p:cNvPr id="842" name="Google Shape;842;p106"/>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Find Markers - cell annotation</a:t>
            </a:r>
            <a:endParaRPr sz="1300">
              <a:solidFill>
                <a:srgbClr val="B7B7B7"/>
              </a:solidFill>
            </a:endParaRPr>
          </a:p>
        </p:txBody>
      </p:sp>
      <p:sp>
        <p:nvSpPr>
          <p:cNvPr id="843" name="Google Shape;843;p106"/>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999999"/>
                </a:solidFill>
              </a:rPr>
              <a:t>From bench</a:t>
            </a:r>
            <a:endParaRPr b="1" sz="1300">
              <a:solidFill>
                <a:srgbClr val="999999"/>
              </a:solidFill>
            </a:endParaRPr>
          </a:p>
        </p:txBody>
      </p:sp>
      <p:sp>
        <p:nvSpPr>
          <p:cNvPr id="844" name="Google Shape;844;p106"/>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999999"/>
                </a:solidFill>
              </a:rPr>
              <a:t>Through the bioinformatic analysis</a:t>
            </a:r>
            <a:endParaRPr b="1" sz="1300">
              <a:solidFill>
                <a:srgbClr val="999999"/>
              </a:solidFill>
            </a:endParaRPr>
          </a:p>
        </p:txBody>
      </p:sp>
      <p:sp>
        <p:nvSpPr>
          <p:cNvPr id="845" name="Google Shape;845;p106"/>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999999"/>
                </a:solidFill>
              </a:rPr>
              <a:t>To the biological interpretation</a:t>
            </a:r>
            <a:endParaRPr b="1" sz="1300">
              <a:solidFill>
                <a:srgbClr val="999999"/>
              </a:solidFill>
            </a:endParaRPr>
          </a:p>
        </p:txBody>
      </p:sp>
      <p:sp>
        <p:nvSpPr>
          <p:cNvPr id="846" name="Google Shape;846;p106"/>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847" name="Google Shape;847;p106"/>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Peak calling</a:t>
            </a:r>
            <a:endParaRPr sz="1300">
              <a:solidFill>
                <a:srgbClr val="999999"/>
              </a:solidFill>
            </a:endParaRPr>
          </a:p>
        </p:txBody>
      </p:sp>
      <p:sp>
        <p:nvSpPr>
          <p:cNvPr id="848" name="Google Shape;848;p106"/>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849" name="Google Shape;849;p106"/>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5"/>
          <p:cNvSpPr txBox="1"/>
          <p:nvPr>
            <p:ph type="title"/>
          </p:nvPr>
        </p:nvSpPr>
        <p:spPr>
          <a:xfrm>
            <a:off x="141125" y="80375"/>
            <a:ext cx="8924700" cy="736800"/>
          </a:xfrm>
          <a:prstGeom prst="rect">
            <a:avLst/>
          </a:prstGeom>
        </p:spPr>
        <p:txBody>
          <a:bodyPr anchorCtr="0" anchor="t" bIns="0" lIns="0" spcFirstLastPara="1" rIns="0" wrap="square" tIns="0">
            <a:noAutofit/>
          </a:bodyPr>
          <a:lstStyle/>
          <a:p>
            <a:pPr indent="0" lvl="0" marL="0" rtl="0" algn="l">
              <a:lnSpc>
                <a:spcPct val="150000"/>
              </a:lnSpc>
              <a:spcBef>
                <a:spcPts val="800"/>
              </a:spcBef>
              <a:spcAft>
                <a:spcPts val="0"/>
              </a:spcAft>
              <a:buNone/>
            </a:pPr>
            <a:r>
              <a:rPr lang="en" sz="2700">
                <a:solidFill>
                  <a:srgbClr val="00D8EA"/>
                </a:solidFill>
              </a:rPr>
              <a:t>Nucleosome depletion at regulatory loci </a:t>
            </a:r>
            <a:endParaRPr sz="4200">
              <a:solidFill>
                <a:srgbClr val="00D8EA"/>
              </a:solidFill>
            </a:endParaRPr>
          </a:p>
        </p:txBody>
      </p:sp>
      <p:sp>
        <p:nvSpPr>
          <p:cNvPr id="154" name="Google Shape;154;p35"/>
          <p:cNvSpPr txBox="1"/>
          <p:nvPr>
            <p:ph idx="1" type="body"/>
          </p:nvPr>
        </p:nvSpPr>
        <p:spPr>
          <a:xfrm>
            <a:off x="0" y="644250"/>
            <a:ext cx="8995200" cy="3263400"/>
          </a:xfrm>
          <a:prstGeom prst="rect">
            <a:avLst/>
          </a:prstGeom>
        </p:spPr>
        <p:txBody>
          <a:bodyPr anchorCtr="0" anchor="t" bIns="0" lIns="0" spcFirstLastPara="1" rIns="0" wrap="square" tIns="0">
            <a:noAutofit/>
          </a:bodyPr>
          <a:lstStyle/>
          <a:p>
            <a:pPr indent="-342900" lvl="0" marL="457200" rtl="0" algn="l">
              <a:lnSpc>
                <a:spcPct val="150000"/>
              </a:lnSpc>
              <a:spcBef>
                <a:spcPts val="800"/>
              </a:spcBef>
              <a:spcAft>
                <a:spcPts val="0"/>
              </a:spcAft>
              <a:buClr>
                <a:srgbClr val="002A40"/>
              </a:buClr>
              <a:buSzPts val="1800"/>
              <a:buFont typeface="Arial"/>
              <a:buChar char="•"/>
            </a:pPr>
            <a:r>
              <a:rPr lang="en" sz="1800" u="sng">
                <a:solidFill>
                  <a:srgbClr val="002A40"/>
                </a:solidFill>
                <a:latin typeface="Arial"/>
                <a:ea typeface="Arial"/>
                <a:cs typeface="Arial"/>
                <a:sym typeface="Arial"/>
              </a:rPr>
              <a:t>N</a:t>
            </a:r>
            <a:r>
              <a:rPr lang="en" sz="1800" u="sng">
                <a:solidFill>
                  <a:srgbClr val="002A40"/>
                </a:solidFill>
                <a:latin typeface="Arial"/>
                <a:ea typeface="Arial"/>
                <a:cs typeface="Arial"/>
                <a:sym typeface="Arial"/>
              </a:rPr>
              <a:t>ucleosome-free regions</a:t>
            </a:r>
            <a:r>
              <a:rPr lang="en" sz="1800">
                <a:solidFill>
                  <a:srgbClr val="002A40"/>
                </a:solidFill>
                <a:latin typeface="Arial"/>
                <a:ea typeface="Arial"/>
                <a:cs typeface="Arial"/>
                <a:sym typeface="Arial"/>
              </a:rPr>
              <a:t> (NFRs) are localized just </a:t>
            </a:r>
            <a:r>
              <a:rPr lang="en" sz="1800" u="sng">
                <a:solidFill>
                  <a:srgbClr val="002A40"/>
                </a:solidFill>
                <a:latin typeface="Arial"/>
                <a:ea typeface="Arial"/>
                <a:cs typeface="Arial"/>
                <a:sym typeface="Arial"/>
              </a:rPr>
              <a:t>upstream of the transcription start site</a:t>
            </a:r>
            <a:r>
              <a:rPr lang="en" sz="1800">
                <a:solidFill>
                  <a:srgbClr val="002A40"/>
                </a:solidFill>
                <a:latin typeface="Arial"/>
                <a:ea typeface="Arial"/>
                <a:cs typeface="Arial"/>
                <a:sym typeface="Arial"/>
              </a:rPr>
              <a:t> (TSS). </a:t>
            </a:r>
            <a:endParaRPr sz="1800">
              <a:solidFill>
                <a:srgbClr val="002A40"/>
              </a:solidFill>
              <a:latin typeface="Arial"/>
              <a:ea typeface="Arial"/>
              <a:cs typeface="Arial"/>
              <a:sym typeface="Arial"/>
            </a:endParaRPr>
          </a:p>
          <a:p>
            <a:pPr indent="0" lvl="0" marL="457200" rtl="0" algn="l">
              <a:lnSpc>
                <a:spcPct val="150000"/>
              </a:lnSpc>
              <a:spcBef>
                <a:spcPts val="800"/>
              </a:spcBef>
              <a:spcAft>
                <a:spcPts val="0"/>
              </a:spcAft>
              <a:buNone/>
            </a:pPr>
            <a:r>
              <a:t/>
            </a:r>
            <a:endParaRPr sz="1800">
              <a:solidFill>
                <a:srgbClr val="002A40"/>
              </a:solidFill>
              <a:latin typeface="Arial"/>
              <a:ea typeface="Arial"/>
              <a:cs typeface="Arial"/>
              <a:sym typeface="Arial"/>
            </a:endParaRPr>
          </a:p>
          <a:p>
            <a:pPr indent="-342900" lvl="0" marL="457200" rtl="0" algn="l">
              <a:lnSpc>
                <a:spcPct val="150000"/>
              </a:lnSpc>
              <a:spcBef>
                <a:spcPts val="800"/>
              </a:spcBef>
              <a:spcAft>
                <a:spcPts val="0"/>
              </a:spcAft>
              <a:buClr>
                <a:srgbClr val="002A40"/>
              </a:buClr>
              <a:buSzPts val="1800"/>
              <a:buFont typeface="Arial"/>
              <a:buChar char="•"/>
            </a:pPr>
            <a:r>
              <a:rPr lang="en" sz="1800">
                <a:solidFill>
                  <a:srgbClr val="002A40"/>
                </a:solidFill>
                <a:latin typeface="Arial"/>
                <a:ea typeface="Arial"/>
                <a:cs typeface="Arial"/>
                <a:sym typeface="Arial"/>
              </a:rPr>
              <a:t>First nucleosome downstream of the TSS (the </a:t>
            </a:r>
            <a:r>
              <a:rPr lang="en" sz="1800" u="sng">
                <a:solidFill>
                  <a:srgbClr val="002A40"/>
                </a:solidFill>
                <a:latin typeface="Arial"/>
                <a:ea typeface="Arial"/>
                <a:cs typeface="Arial"/>
                <a:sym typeface="Arial"/>
              </a:rPr>
              <a:t>+ 1 nucleosome</a:t>
            </a:r>
            <a:r>
              <a:rPr lang="en" sz="1800">
                <a:solidFill>
                  <a:srgbClr val="002A40"/>
                </a:solidFill>
                <a:latin typeface="Arial"/>
                <a:ea typeface="Arial"/>
                <a:cs typeface="Arial"/>
                <a:sym typeface="Arial"/>
              </a:rPr>
              <a:t>) is strongly localized at the same location across cells.</a:t>
            </a:r>
            <a:endParaRPr sz="1800">
              <a:solidFill>
                <a:srgbClr val="002A40"/>
              </a:solidFill>
              <a:latin typeface="Arial"/>
              <a:ea typeface="Arial"/>
              <a:cs typeface="Arial"/>
              <a:sym typeface="Arial"/>
            </a:endParaRPr>
          </a:p>
          <a:p>
            <a:pPr indent="-342900" lvl="0" marL="457200" rtl="0" algn="l">
              <a:lnSpc>
                <a:spcPct val="150000"/>
              </a:lnSpc>
              <a:spcBef>
                <a:spcPts val="0"/>
              </a:spcBef>
              <a:spcAft>
                <a:spcPts val="0"/>
              </a:spcAft>
              <a:buClr>
                <a:srgbClr val="002A40"/>
              </a:buClr>
              <a:buSzPts val="1800"/>
              <a:buFont typeface="Arial"/>
              <a:buChar char="•"/>
            </a:pPr>
            <a:r>
              <a:rPr lang="en" sz="1800">
                <a:solidFill>
                  <a:srgbClr val="002A40"/>
                </a:solidFill>
                <a:highlight>
                  <a:srgbClr val="FFFFFF"/>
                </a:highlight>
                <a:latin typeface="Arial"/>
                <a:ea typeface="Arial"/>
                <a:cs typeface="Arial"/>
                <a:sym typeface="Arial"/>
              </a:rPr>
              <a:t>A</a:t>
            </a:r>
            <a:r>
              <a:rPr lang="en" sz="1800">
                <a:solidFill>
                  <a:srgbClr val="002A40"/>
                </a:solidFill>
                <a:highlight>
                  <a:srgbClr val="FFFFFF"/>
                </a:highlight>
                <a:latin typeface="Arial"/>
                <a:ea typeface="Arial"/>
                <a:cs typeface="Arial"/>
                <a:sym typeface="Arial"/>
              </a:rPr>
              <a:t>ccessible genome comprises </a:t>
            </a:r>
            <a:r>
              <a:rPr b="1" lang="en" sz="1800">
                <a:solidFill>
                  <a:srgbClr val="002A40"/>
                </a:solidFill>
                <a:highlight>
                  <a:srgbClr val="FFFFFF"/>
                </a:highlight>
                <a:latin typeface="Arial"/>
                <a:ea typeface="Arial"/>
                <a:cs typeface="Arial"/>
                <a:sym typeface="Arial"/>
              </a:rPr>
              <a:t>~2–3%</a:t>
            </a:r>
            <a:r>
              <a:rPr lang="en" sz="1800">
                <a:solidFill>
                  <a:srgbClr val="002A40"/>
                </a:solidFill>
                <a:highlight>
                  <a:srgbClr val="FFFFFF"/>
                </a:highlight>
                <a:latin typeface="Arial"/>
                <a:ea typeface="Arial"/>
                <a:cs typeface="Arial"/>
                <a:sym typeface="Arial"/>
              </a:rPr>
              <a:t> of total DNA sequence</a:t>
            </a:r>
            <a:endParaRPr sz="1800">
              <a:solidFill>
                <a:srgbClr val="002A40"/>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002A40"/>
              </a:buClr>
              <a:buSzPts val="1800"/>
              <a:buFont typeface="Arial"/>
              <a:buChar char="•"/>
            </a:pPr>
            <a:r>
              <a:rPr lang="en" sz="1800">
                <a:solidFill>
                  <a:srgbClr val="002A40"/>
                </a:solidFill>
                <a:highlight>
                  <a:srgbClr val="FFFFFF"/>
                </a:highlight>
                <a:latin typeface="Arial"/>
                <a:ea typeface="Arial"/>
                <a:cs typeface="Arial"/>
                <a:sym typeface="Arial"/>
              </a:rPr>
              <a:t>&gt; 90% of those regions are bound by Transcription Factors (TF).</a:t>
            </a:r>
            <a:endParaRPr sz="1800">
              <a:solidFill>
                <a:srgbClr val="002A40"/>
              </a:solidFill>
              <a:latin typeface="Arial"/>
              <a:ea typeface="Arial"/>
              <a:cs typeface="Arial"/>
              <a:sym typeface="Arial"/>
            </a:endParaRPr>
          </a:p>
        </p:txBody>
      </p:sp>
      <p:sp>
        <p:nvSpPr>
          <p:cNvPr id="155" name="Google Shape;155;p35"/>
          <p:cNvSpPr txBox="1"/>
          <p:nvPr/>
        </p:nvSpPr>
        <p:spPr>
          <a:xfrm>
            <a:off x="70500" y="4217375"/>
            <a:ext cx="892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002A40"/>
                </a:solidFill>
              </a:rPr>
              <a:t>Genome-wide profiling of chromatin accessibility to identify </a:t>
            </a:r>
            <a:r>
              <a:rPr b="1" lang="en" sz="2100">
                <a:solidFill>
                  <a:srgbClr val="002A40"/>
                </a:solidFill>
              </a:rPr>
              <a:t>candidate regulatory genomic regions</a:t>
            </a:r>
            <a:r>
              <a:rPr lang="en" sz="2100">
                <a:solidFill>
                  <a:srgbClr val="002A40"/>
                </a:solidFill>
              </a:rPr>
              <a:t> in a tissue or cell type</a:t>
            </a:r>
            <a:endParaRPr sz="2100">
              <a:solidFill>
                <a:srgbClr val="002A40"/>
              </a:solidFill>
            </a:endParaRPr>
          </a:p>
        </p:txBody>
      </p:sp>
      <p:pic>
        <p:nvPicPr>
          <p:cNvPr id="156" name="Google Shape;156;p35"/>
          <p:cNvPicPr preferRelativeResize="0"/>
          <p:nvPr/>
        </p:nvPicPr>
        <p:blipFill>
          <a:blip r:embed="rId3">
            <a:alphaModFix/>
          </a:blip>
          <a:stretch>
            <a:fillRect/>
          </a:stretch>
        </p:blipFill>
        <p:spPr>
          <a:xfrm>
            <a:off x="2927860" y="1261625"/>
            <a:ext cx="2662928" cy="736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7"/>
          <p:cNvSpPr txBox="1"/>
          <p:nvPr>
            <p:ph type="title"/>
          </p:nvPr>
        </p:nvSpPr>
        <p:spPr>
          <a:xfrm>
            <a:off x="628650" y="3264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Motif signatures help us identify important transcription factors </a:t>
            </a:r>
            <a:endParaRPr/>
          </a:p>
        </p:txBody>
      </p:sp>
      <p:sp>
        <p:nvSpPr>
          <p:cNvPr id="855" name="Google Shape;855;p107"/>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Transcription factors/proteins bind to DNA sequences with particular sequence/motif patterns</a:t>
            </a:r>
            <a:endParaRPr/>
          </a:p>
          <a:p>
            <a:pPr indent="-317500" lvl="0" marL="457200" rtl="0" algn="l">
              <a:spcBef>
                <a:spcPts val="0"/>
              </a:spcBef>
              <a:spcAft>
                <a:spcPts val="0"/>
              </a:spcAft>
              <a:buSzPts val="1400"/>
              <a:buChar char="•"/>
            </a:pPr>
            <a:r>
              <a:rPr lang="en"/>
              <a:t>These motif patterns are available in several databases</a:t>
            </a:r>
            <a:endParaRPr/>
          </a:p>
          <a:p>
            <a:pPr indent="-317500" lvl="0" marL="457200" rtl="0" algn="l">
              <a:spcBef>
                <a:spcPts val="0"/>
              </a:spcBef>
              <a:spcAft>
                <a:spcPts val="0"/>
              </a:spcAft>
              <a:buSzPts val="1400"/>
              <a:buChar char="•"/>
            </a:pPr>
            <a:r>
              <a:rPr lang="en"/>
              <a:t>We use these patterns to identify peak regions carrying signatures of binding to particular transcription factors</a:t>
            </a:r>
            <a:endParaRPr/>
          </a:p>
        </p:txBody>
      </p:sp>
      <p:pic>
        <p:nvPicPr>
          <p:cNvPr id="856" name="Google Shape;856;p107"/>
          <p:cNvPicPr preferRelativeResize="0"/>
          <p:nvPr/>
        </p:nvPicPr>
        <p:blipFill>
          <a:blip r:embed="rId3">
            <a:alphaModFix/>
          </a:blip>
          <a:stretch>
            <a:fillRect/>
          </a:stretch>
        </p:blipFill>
        <p:spPr>
          <a:xfrm>
            <a:off x="5714025" y="3192300"/>
            <a:ext cx="2728925" cy="1892650"/>
          </a:xfrm>
          <a:prstGeom prst="rect">
            <a:avLst/>
          </a:prstGeom>
          <a:noFill/>
          <a:ln>
            <a:noFill/>
          </a:ln>
        </p:spPr>
      </p:pic>
      <p:sp>
        <p:nvSpPr>
          <p:cNvPr id="857" name="Google Shape;857;p107"/>
          <p:cNvSpPr txBox="1"/>
          <p:nvPr/>
        </p:nvSpPr>
        <p:spPr>
          <a:xfrm>
            <a:off x="181375" y="3841150"/>
            <a:ext cx="664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addMotifAnnotations</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a:t>
            </a:r>
            <a:r>
              <a:rPr lang="en" sz="1600">
                <a:solidFill>
                  <a:srgbClr val="24292F"/>
                </a:solidFill>
                <a:highlight>
                  <a:srgbClr val="FFFFFF"/>
                </a:highlight>
                <a:latin typeface="Courier New"/>
                <a:ea typeface="Courier New"/>
                <a:cs typeface="Courier New"/>
                <a:sym typeface="Courier New"/>
              </a:rPr>
              <a:t>motifSet = "cisbp", name = "Motif"</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108"/>
          <p:cNvPicPr preferRelativeResize="0"/>
          <p:nvPr/>
        </p:nvPicPr>
        <p:blipFill>
          <a:blip r:embed="rId3">
            <a:alphaModFix/>
          </a:blip>
          <a:stretch>
            <a:fillRect/>
          </a:stretch>
        </p:blipFill>
        <p:spPr>
          <a:xfrm>
            <a:off x="435425" y="152400"/>
            <a:ext cx="7530138" cy="483870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9"/>
          <p:cNvSpPr txBox="1"/>
          <p:nvPr>
            <p:ph type="title"/>
          </p:nvPr>
        </p:nvSpPr>
        <p:spPr>
          <a:xfrm>
            <a:off x="628650"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Identifying motif locations in peak regions by scoring with Position Weight Matrices (PWM)</a:t>
            </a:r>
            <a:endParaRPr/>
          </a:p>
        </p:txBody>
      </p:sp>
      <p:pic>
        <p:nvPicPr>
          <p:cNvPr id="868" name="Google Shape;868;p109"/>
          <p:cNvPicPr preferRelativeResize="0"/>
          <p:nvPr/>
        </p:nvPicPr>
        <p:blipFill>
          <a:blip r:embed="rId3">
            <a:alphaModFix/>
          </a:blip>
          <a:stretch>
            <a:fillRect/>
          </a:stretch>
        </p:blipFill>
        <p:spPr>
          <a:xfrm>
            <a:off x="152400" y="1765216"/>
            <a:ext cx="8839204" cy="2680247"/>
          </a:xfrm>
          <a:prstGeom prst="rect">
            <a:avLst/>
          </a:prstGeom>
          <a:noFill/>
          <a:ln>
            <a:noFill/>
          </a:ln>
        </p:spPr>
      </p:pic>
      <p:sp>
        <p:nvSpPr>
          <p:cNvPr id="869" name="Google Shape;869;p109"/>
          <p:cNvSpPr txBox="1"/>
          <p:nvPr/>
        </p:nvSpPr>
        <p:spPr>
          <a:xfrm>
            <a:off x="628650" y="4174500"/>
            <a:ext cx="68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Helvetica Neue"/>
                <a:ea typeface="Helvetica Neue"/>
                <a:cs typeface="Helvetica Neue"/>
                <a:sym typeface="Helvetica Neue"/>
              </a:rPr>
              <a:t>Example:</a:t>
            </a:r>
            <a:r>
              <a:rPr lang="en">
                <a:latin typeface="Helvetica Neue"/>
                <a:ea typeface="Helvetica Neue"/>
                <a:cs typeface="Helvetica Neue"/>
                <a:sym typeface="Helvetica Neue"/>
              </a:rPr>
              <a:t> TATA-box motif PWM score calculation for given DNA sequence</a:t>
            </a:r>
            <a:endParaRPr>
              <a:latin typeface="Helvetica Neue"/>
              <a:ea typeface="Helvetica Neue"/>
              <a:cs typeface="Helvetica Neue"/>
              <a:sym typeface="Helvetica Neue"/>
            </a:endParaRPr>
          </a:p>
        </p:txBody>
      </p:sp>
      <p:sp>
        <p:nvSpPr>
          <p:cNvPr id="870" name="Google Shape;870;p109"/>
          <p:cNvSpPr txBox="1"/>
          <p:nvPr/>
        </p:nvSpPr>
        <p:spPr>
          <a:xfrm>
            <a:off x="343025" y="4527900"/>
            <a:ext cx="809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Helvetica Neue"/>
                <a:ea typeface="Helvetica Neue"/>
                <a:cs typeface="Helvetica Neue"/>
                <a:sym typeface="Helvetica Neue"/>
              </a:rPr>
              <a:t>Estimate the significance of the score</a:t>
            </a:r>
            <a:r>
              <a:rPr lang="en">
                <a:latin typeface="Helvetica Neue"/>
                <a:ea typeface="Helvetica Neue"/>
                <a:cs typeface="Helvetica Neue"/>
                <a:sym typeface="Helvetica Neue"/>
              </a:rPr>
              <a:t> assuming the </a:t>
            </a:r>
            <a:r>
              <a:rPr lang="en">
                <a:latin typeface="Helvetica Neue"/>
                <a:ea typeface="Helvetica Neue"/>
                <a:cs typeface="Helvetica Neue"/>
                <a:sym typeface="Helvetica Neue"/>
              </a:rPr>
              <a:t>prior</a:t>
            </a:r>
            <a:r>
              <a:rPr lang="en">
                <a:latin typeface="Helvetica Neue"/>
                <a:ea typeface="Helvetica Neue"/>
                <a:cs typeface="Helvetica Neue"/>
                <a:sym typeface="Helvetica Neue"/>
              </a:rPr>
              <a:t> </a:t>
            </a:r>
            <a:r>
              <a:rPr lang="en">
                <a:latin typeface="Helvetica Neue"/>
                <a:ea typeface="Helvetica Neue"/>
                <a:cs typeface="Helvetica Neue"/>
                <a:sym typeface="Helvetica Neue"/>
              </a:rPr>
              <a:t>expectations</a:t>
            </a:r>
            <a:r>
              <a:rPr lang="en">
                <a:latin typeface="Helvetica Neue"/>
                <a:ea typeface="Helvetica Neue"/>
                <a:cs typeface="Helvetica Neue"/>
                <a:sym typeface="Helvetica Neue"/>
              </a:rPr>
              <a:t> of frequencies of each of the 4 nucleotides (e.g., in all promoter regions of the organism)</a:t>
            </a:r>
            <a:endParaRPr>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0"/>
          <p:cNvSpPr txBox="1"/>
          <p:nvPr>
            <p:ph type="title"/>
          </p:nvPr>
        </p:nvSpPr>
        <p:spPr>
          <a:xfrm>
            <a:off x="628650" y="3789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Compute Motif presence absence matrix per peak  </a:t>
            </a:r>
            <a:endParaRPr/>
          </a:p>
        </p:txBody>
      </p:sp>
      <p:graphicFrame>
        <p:nvGraphicFramePr>
          <p:cNvPr id="876" name="Google Shape;876;p110"/>
          <p:cNvGraphicFramePr/>
          <p:nvPr/>
        </p:nvGraphicFramePr>
        <p:xfrm>
          <a:off x="952500" y="1619250"/>
          <a:ext cx="3000000" cy="3000000"/>
        </p:xfrm>
        <a:graphic>
          <a:graphicData uri="http://schemas.openxmlformats.org/drawingml/2006/table">
            <a:tbl>
              <a:tblPr>
                <a:noFill/>
                <a:tableStyleId>{43A4B852-5135-46D5-895A-751A74379AB3}</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Motif</a:t>
                      </a:r>
                      <a:r>
                        <a:rPr lang="en"/>
                        <a:t>_1</a:t>
                      </a:r>
                      <a:endParaRPr/>
                    </a:p>
                  </a:txBody>
                  <a:tcPr marT="91425" marB="91425" marR="91425" marL="91425"/>
                </a:tc>
                <a:tc>
                  <a:txBody>
                    <a:bodyPr/>
                    <a:lstStyle/>
                    <a:p>
                      <a:pPr indent="0" lvl="0" marL="0" rtl="0" algn="ctr">
                        <a:spcBef>
                          <a:spcPts val="0"/>
                        </a:spcBef>
                        <a:spcAft>
                          <a:spcPts val="0"/>
                        </a:spcAft>
                        <a:buNone/>
                      </a:pPr>
                      <a:r>
                        <a:rPr lang="en"/>
                        <a:t>Motif</a:t>
                      </a:r>
                      <a:r>
                        <a:rPr lang="en"/>
                        <a:t>_2</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Motif</a:t>
                      </a:r>
                      <a:r>
                        <a:rPr lang="en"/>
                        <a:t>_k</a:t>
                      </a:r>
                      <a:endParaRPr/>
                    </a:p>
                  </a:txBody>
                  <a:tcPr marT="91425" marB="91425" marR="91425" marL="91425"/>
                </a:tc>
              </a:tr>
              <a:tr h="381000">
                <a:tc>
                  <a:txBody>
                    <a:bodyPr/>
                    <a:lstStyle/>
                    <a:p>
                      <a:pPr indent="0" lvl="0" marL="0" rtl="0" algn="ctr">
                        <a:spcBef>
                          <a:spcPts val="0"/>
                        </a:spcBef>
                        <a:spcAft>
                          <a:spcPts val="0"/>
                        </a:spcAft>
                        <a:buNone/>
                      </a:pPr>
                      <a:r>
                        <a:rPr lang="en"/>
                        <a:t>Peak_1</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r>
              <a:tr h="381000">
                <a:tc>
                  <a:txBody>
                    <a:bodyPr/>
                    <a:lstStyle/>
                    <a:p>
                      <a:pPr indent="0" lvl="0" marL="0" rtl="0" algn="ctr">
                        <a:spcBef>
                          <a:spcPts val="0"/>
                        </a:spcBef>
                        <a:spcAft>
                          <a:spcPts val="0"/>
                        </a:spcAft>
                        <a:buNone/>
                      </a:pPr>
                      <a:r>
                        <a:rPr lang="en"/>
                        <a:t>Peak_2</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Peak_n</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11"/>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Fisher’s test to identify motifs enriched in one set of peaks versus others</a:t>
            </a:r>
            <a:endParaRPr/>
          </a:p>
        </p:txBody>
      </p:sp>
      <p:sp>
        <p:nvSpPr>
          <p:cNvPr id="882" name="Google Shape;882;p111"/>
          <p:cNvSpPr txBox="1"/>
          <p:nvPr>
            <p:ph idx="1" type="body"/>
          </p:nvPr>
        </p:nvSpPr>
        <p:spPr>
          <a:xfrm>
            <a:off x="628650" y="15216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b="1" lang="en" u="sng"/>
              <a:t>Universe of all peaks</a:t>
            </a:r>
            <a:r>
              <a:rPr lang="en"/>
              <a:t> identified</a:t>
            </a:r>
            <a:endParaRPr/>
          </a:p>
          <a:p>
            <a:pPr indent="-317500" lvl="0" marL="457200" rtl="0" algn="l">
              <a:spcBef>
                <a:spcPts val="0"/>
              </a:spcBef>
              <a:spcAft>
                <a:spcPts val="0"/>
              </a:spcAft>
              <a:buSzPts val="1400"/>
              <a:buChar char="•"/>
            </a:pPr>
            <a:r>
              <a:rPr b="1" lang="en" u="sng"/>
              <a:t>Subset 1</a:t>
            </a:r>
            <a:r>
              <a:rPr lang="en"/>
              <a:t> : peaks identified as </a:t>
            </a:r>
            <a:r>
              <a:rPr lang="en"/>
              <a:t>differentially</a:t>
            </a:r>
            <a:r>
              <a:rPr lang="en"/>
              <a:t> present </a:t>
            </a:r>
            <a:endParaRPr/>
          </a:p>
          <a:p>
            <a:pPr indent="-317500" lvl="0" marL="457200" rtl="0" algn="l">
              <a:spcBef>
                <a:spcPts val="0"/>
              </a:spcBef>
              <a:spcAft>
                <a:spcPts val="0"/>
              </a:spcAft>
              <a:buSzPts val="1400"/>
              <a:buChar char="•"/>
            </a:pPr>
            <a:r>
              <a:rPr b="1" lang="en" u="sng"/>
              <a:t>Subset 2 </a:t>
            </a:r>
            <a:r>
              <a:rPr lang="en"/>
              <a:t>: peaks identified to have a given motif</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Is there a significant overlap between these two subsets?</a:t>
            </a:r>
            <a:endParaRPr/>
          </a:p>
          <a:p>
            <a:pPr indent="-317500" lvl="0" marL="457200" rtl="0" algn="l">
              <a:spcBef>
                <a:spcPts val="0"/>
              </a:spcBef>
              <a:spcAft>
                <a:spcPts val="0"/>
              </a:spcAft>
              <a:buSzPts val="1400"/>
              <a:buChar char="•"/>
            </a:pPr>
            <a:r>
              <a:rPr lang="en" u="sng"/>
              <a:t>Answer</a:t>
            </a:r>
            <a:r>
              <a:rPr lang="en"/>
              <a:t>: Fisher’s exact or the hypergeometric test or ORA</a:t>
            </a:r>
            <a:endParaRPr/>
          </a:p>
        </p:txBody>
      </p:sp>
      <p:sp>
        <p:nvSpPr>
          <p:cNvPr id="883" name="Google Shape;883;p111"/>
          <p:cNvSpPr txBox="1"/>
          <p:nvPr/>
        </p:nvSpPr>
        <p:spPr>
          <a:xfrm>
            <a:off x="1247850" y="3743575"/>
            <a:ext cx="6648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peakAnnoEnrichment</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a:t>
            </a:r>
            <a:r>
              <a:rPr lang="en" sz="1600">
                <a:solidFill>
                  <a:srgbClr val="24292F"/>
                </a:solidFill>
                <a:highlight>
                  <a:srgbClr val="FFFFFF"/>
                </a:highlight>
                <a:latin typeface="Courier New"/>
                <a:ea typeface="Courier New"/>
                <a:cs typeface="Courier New"/>
                <a:sym typeface="Courier New"/>
              </a:rPr>
              <a:t>seMarker = markersPeaks,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ArchRProj = demo_proj,</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peakAnnotation = "Motif"</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2"/>
          <p:cNvSpPr txBox="1"/>
          <p:nvPr/>
        </p:nvSpPr>
        <p:spPr>
          <a:xfrm>
            <a:off x="155225" y="3811638"/>
            <a:ext cx="8687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800" u="sng">
                <a:solidFill>
                  <a:srgbClr val="CC28A3"/>
                </a:solidFill>
                <a:hlinkClick r:id="rId3">
                  <a:extLst>
                    <a:ext uri="{A12FA001-AC4F-418D-AE19-62706E023703}">
                      <ahyp:hlinkClr val="tx"/>
                    </a:ext>
                  </a:extLst>
                </a:hlinkClick>
              </a:rPr>
              <a:t>https://www.surveymonkey.com/r/F75J6VZ</a:t>
            </a:r>
            <a:endParaRPr sz="2800">
              <a:solidFill>
                <a:srgbClr val="002B42"/>
              </a:solidFill>
            </a:endParaRPr>
          </a:p>
        </p:txBody>
      </p:sp>
      <p:sp>
        <p:nvSpPr>
          <p:cNvPr id="889" name="Google Shape;889;p112"/>
          <p:cNvSpPr txBox="1"/>
          <p:nvPr/>
        </p:nvSpPr>
        <p:spPr>
          <a:xfrm>
            <a:off x="114000" y="2889150"/>
            <a:ext cx="8916000" cy="922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chemeClr val="dk2"/>
                </a:solidFill>
                <a:latin typeface="Helvetica Neue"/>
                <a:ea typeface="Helvetica Neue"/>
                <a:cs typeface="Helvetica Neue"/>
                <a:sym typeface="Helvetica Neue"/>
              </a:rPr>
              <a:t>Tomorrow, at the end of the workshop (or today if not attending)</a:t>
            </a:r>
            <a:endParaRPr sz="2300">
              <a:solidFill>
                <a:schemeClr val="dk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lang="en" sz="2800">
                <a:solidFill>
                  <a:schemeClr val="dk2"/>
                </a:solidFill>
                <a:latin typeface="Helvetica Neue"/>
                <a:ea typeface="Helvetica Neue"/>
                <a:cs typeface="Helvetica Neue"/>
                <a:sym typeface="Helvetica Neue"/>
              </a:rPr>
              <a:t>please take our survey: </a:t>
            </a:r>
            <a:endParaRPr sz="2800">
              <a:solidFill>
                <a:schemeClr val="dk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100">
              <a:solidFill>
                <a:schemeClr val="dk2"/>
              </a:solidFill>
            </a:endParaRPr>
          </a:p>
        </p:txBody>
      </p:sp>
      <p:sp>
        <p:nvSpPr>
          <p:cNvPr id="890" name="Google Shape;890;p112"/>
          <p:cNvSpPr txBox="1"/>
          <p:nvPr/>
        </p:nvSpPr>
        <p:spPr>
          <a:xfrm>
            <a:off x="155225" y="4460100"/>
            <a:ext cx="92145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500">
                <a:solidFill>
                  <a:schemeClr val="dk2"/>
                </a:solidFill>
                <a:latin typeface="Helvetica Neue"/>
                <a:ea typeface="Helvetica Neue"/>
                <a:cs typeface="Helvetica Neue"/>
                <a:sym typeface="Helvetica Neue"/>
              </a:rPr>
              <a:t>We use your suggestions to improve!</a:t>
            </a:r>
            <a:endParaRPr sz="3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3"/>
          <p:cNvSpPr txBox="1"/>
          <p:nvPr>
            <p:ph type="ctrTitle"/>
          </p:nvPr>
        </p:nvSpPr>
        <p:spPr>
          <a:xfrm>
            <a:off x="1143000" y="177500"/>
            <a:ext cx="7512900" cy="1790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500"/>
              <a:buFont typeface="Helvetica Neue"/>
              <a:buNone/>
            </a:pPr>
            <a:r>
              <a:rPr lang="en" sz="3700"/>
              <a:t>Introduction to scATAC-seq Data Analysis</a:t>
            </a:r>
            <a:endParaRPr sz="3700"/>
          </a:p>
        </p:txBody>
      </p:sp>
      <p:sp>
        <p:nvSpPr>
          <p:cNvPr id="897" name="Google Shape;897;p113"/>
          <p:cNvSpPr txBox="1"/>
          <p:nvPr>
            <p:ph idx="1" type="subTitle"/>
          </p:nvPr>
        </p:nvSpPr>
        <p:spPr>
          <a:xfrm>
            <a:off x="1143000" y="2098653"/>
            <a:ext cx="6858000" cy="1241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100"/>
              <a:buNone/>
            </a:pPr>
            <a:r>
              <a:rPr lang="en" sz="1700"/>
              <a:t>November </a:t>
            </a:r>
            <a:r>
              <a:rPr lang="en" sz="1700"/>
              <a:t>17-18 2025</a:t>
            </a:r>
            <a:endParaRPr sz="1700"/>
          </a:p>
          <a:p>
            <a:pPr indent="0" lvl="0" marL="0" rtl="0" algn="l">
              <a:lnSpc>
                <a:spcPct val="90000"/>
              </a:lnSpc>
              <a:spcBef>
                <a:spcPts val="0"/>
              </a:spcBef>
              <a:spcAft>
                <a:spcPts val="0"/>
              </a:spcAft>
              <a:buClr>
                <a:schemeClr val="lt1"/>
              </a:buClr>
              <a:buSzPts val="2100"/>
              <a:buNone/>
            </a:pPr>
            <a:r>
              <a:t/>
            </a:r>
            <a:endParaRPr/>
          </a:p>
          <a:p>
            <a:pPr indent="0" lvl="0" marL="0" rtl="0" algn="l">
              <a:lnSpc>
                <a:spcPct val="90000"/>
              </a:lnSpc>
              <a:spcBef>
                <a:spcPts val="0"/>
              </a:spcBef>
              <a:spcAft>
                <a:spcPts val="0"/>
              </a:spcAft>
              <a:buClr>
                <a:schemeClr val="lt1"/>
              </a:buClr>
              <a:buSzPts val="2100"/>
              <a:buNone/>
            </a:pPr>
            <a:r>
              <a:rPr lang="en"/>
              <a:t>Reuben Thomas</a:t>
            </a:r>
            <a:endParaRPr/>
          </a:p>
          <a:p>
            <a:pPr indent="0" lvl="0" marL="0" rtl="0" algn="l">
              <a:lnSpc>
                <a:spcPct val="90000"/>
              </a:lnSpc>
              <a:spcBef>
                <a:spcPts val="0"/>
              </a:spcBef>
              <a:spcAft>
                <a:spcPts val="0"/>
              </a:spcAft>
              <a:buClr>
                <a:schemeClr val="lt1"/>
              </a:buClr>
              <a:buSzPts val="2100"/>
              <a:buNone/>
            </a:pPr>
            <a:r>
              <a:rPr lang="en"/>
              <a:t>Michela Traglia</a:t>
            </a:r>
            <a:endParaRPr/>
          </a:p>
          <a:p>
            <a:pPr indent="0" lvl="0" marL="0" rtl="0" algn="l">
              <a:lnSpc>
                <a:spcPct val="90000"/>
              </a:lnSpc>
              <a:spcBef>
                <a:spcPts val="0"/>
              </a:spcBef>
              <a:spcAft>
                <a:spcPts val="0"/>
              </a:spcAft>
              <a:buClr>
                <a:schemeClr val="lt1"/>
              </a:buClr>
              <a:buSzPts val="2100"/>
              <a:buNone/>
            </a:pPr>
            <a:r>
              <a:rPr lang="en"/>
              <a:t>Ayushi Agrawal</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4"/>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Workshop organization</a:t>
            </a:r>
            <a:endParaRPr sz="3700"/>
          </a:p>
        </p:txBody>
      </p:sp>
      <p:sp>
        <p:nvSpPr>
          <p:cNvPr id="903" name="Google Shape;903;p114"/>
          <p:cNvSpPr txBox="1"/>
          <p:nvPr/>
        </p:nvSpPr>
        <p:spPr>
          <a:xfrm>
            <a:off x="30000" y="474575"/>
            <a:ext cx="9084000" cy="4344300"/>
          </a:xfrm>
          <a:prstGeom prst="rect">
            <a:avLst/>
          </a:prstGeom>
          <a:noFill/>
          <a:ln>
            <a:noFill/>
          </a:ln>
        </p:spPr>
        <p:txBody>
          <a:bodyPr anchorCtr="0" anchor="t" bIns="91425" lIns="91425" spcFirstLastPara="1" rIns="91425" wrap="square" tIns="91425">
            <a:spAutoFit/>
          </a:bodyPr>
          <a:lstStyle/>
          <a:p>
            <a:pPr indent="-425450" lvl="0" marL="457200" rtl="0" algn="l">
              <a:lnSpc>
                <a:spcPct val="90000"/>
              </a:lnSpc>
              <a:spcBef>
                <a:spcPts val="0"/>
              </a:spcBef>
              <a:spcAft>
                <a:spcPts val="0"/>
              </a:spcAft>
              <a:buClr>
                <a:srgbClr val="B7B7B7"/>
              </a:buClr>
              <a:buSzPts val="1740"/>
              <a:buChar char="●"/>
            </a:pPr>
            <a:r>
              <a:rPr b="1" lang="en" sz="2300" u="sng">
                <a:solidFill>
                  <a:srgbClr val="B7B7B7"/>
                </a:solidFill>
              </a:rPr>
              <a:t>Session 1</a:t>
            </a:r>
            <a:r>
              <a:rPr b="1" lang="en" sz="2300">
                <a:solidFill>
                  <a:srgbClr val="B7B7B7"/>
                </a:solidFill>
              </a:rPr>
              <a:t> (Monday, 9am-12pm)</a:t>
            </a:r>
            <a:r>
              <a:rPr lang="en" sz="2300">
                <a:solidFill>
                  <a:srgbClr val="B7B7B7"/>
                </a:solidFill>
              </a:rPr>
              <a:t> </a:t>
            </a:r>
            <a:endParaRPr sz="2300">
              <a:solidFill>
                <a:srgbClr val="B7B7B7"/>
              </a:solidFill>
            </a:endParaRPr>
          </a:p>
          <a:p>
            <a:pPr indent="0" lvl="0" marL="457200" rtl="0" algn="l">
              <a:lnSpc>
                <a:spcPct val="90000"/>
              </a:lnSpc>
              <a:spcBef>
                <a:spcPts val="0"/>
              </a:spcBef>
              <a:spcAft>
                <a:spcPts val="0"/>
              </a:spcAft>
              <a:buNone/>
            </a:pPr>
            <a:r>
              <a:t/>
            </a:r>
            <a:endParaRPr sz="8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Cell regulome and ATAC-seq</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Technology</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From sequencer to fragments file</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Pre-processing and QC</a:t>
            </a:r>
            <a:endParaRPr sz="2000">
              <a:solidFill>
                <a:srgbClr val="B7B7B7"/>
              </a:solidFill>
            </a:endParaRPr>
          </a:p>
          <a:p>
            <a:pPr indent="-355600" lvl="1" marL="914400" rtl="0" algn="l">
              <a:lnSpc>
                <a:spcPct val="90000"/>
              </a:lnSpc>
              <a:spcBef>
                <a:spcPts val="0"/>
              </a:spcBef>
              <a:spcAft>
                <a:spcPts val="0"/>
              </a:spcAft>
              <a:buClr>
                <a:srgbClr val="B7B7B7"/>
              </a:buClr>
              <a:buSzPts val="2000"/>
              <a:buChar char="○"/>
            </a:pPr>
            <a:r>
              <a:rPr lang="en" sz="2000">
                <a:solidFill>
                  <a:srgbClr val="B7B7B7"/>
                </a:solidFill>
              </a:rPr>
              <a:t>Break</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Normalization, Dimensionality reduction, embedding</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Clustering and cell type annotation based on feature markers</a:t>
            </a:r>
            <a:endParaRPr sz="2000">
              <a:solidFill>
                <a:srgbClr val="B7B7B7"/>
              </a:solidFill>
            </a:endParaRPr>
          </a:p>
          <a:p>
            <a:pPr indent="-355600" lvl="1" marL="914400" rtl="0" algn="l">
              <a:lnSpc>
                <a:spcPct val="90000"/>
              </a:lnSpc>
              <a:spcBef>
                <a:spcPts val="0"/>
              </a:spcBef>
              <a:spcAft>
                <a:spcPts val="0"/>
              </a:spcAft>
              <a:buClr>
                <a:srgbClr val="B7B7B7"/>
              </a:buClr>
              <a:buSzPts val="2000"/>
              <a:buChar char="○"/>
            </a:pPr>
            <a:r>
              <a:rPr lang="en" sz="2000">
                <a:solidFill>
                  <a:srgbClr val="B7B7B7"/>
                </a:solidFill>
              </a:rPr>
              <a:t>Break</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Advance analysis: Calling Peaks and Motif enrichment</a:t>
            </a:r>
            <a:endParaRPr sz="2000">
              <a:solidFill>
                <a:srgbClr val="B7B7B7"/>
              </a:solidFill>
            </a:endParaRPr>
          </a:p>
          <a:p>
            <a:pPr indent="0" lvl="0" marL="457200" rtl="0" algn="l">
              <a:lnSpc>
                <a:spcPct val="90000"/>
              </a:lnSpc>
              <a:spcBef>
                <a:spcPts val="0"/>
              </a:spcBef>
              <a:spcAft>
                <a:spcPts val="0"/>
              </a:spcAft>
              <a:buNone/>
            </a:pPr>
            <a:r>
              <a:t/>
            </a:r>
            <a:endParaRPr sz="900">
              <a:solidFill>
                <a:srgbClr val="999999"/>
              </a:solidFill>
            </a:endParaRPr>
          </a:p>
          <a:p>
            <a:pPr indent="-374650" lvl="0" marL="457200" rtl="0" algn="l">
              <a:lnSpc>
                <a:spcPct val="90000"/>
              </a:lnSpc>
              <a:spcBef>
                <a:spcPts val="1000"/>
              </a:spcBef>
              <a:spcAft>
                <a:spcPts val="0"/>
              </a:spcAft>
              <a:buClr>
                <a:schemeClr val="dk2"/>
              </a:buClr>
              <a:buSzPts val="2300"/>
              <a:buChar char="●"/>
            </a:pPr>
            <a:r>
              <a:rPr b="1" lang="en" sz="2300" u="sng">
                <a:solidFill>
                  <a:schemeClr val="dk2"/>
                </a:solidFill>
              </a:rPr>
              <a:t>Session 2</a:t>
            </a:r>
            <a:r>
              <a:rPr b="1" lang="en" sz="2300">
                <a:solidFill>
                  <a:schemeClr val="dk2"/>
                </a:solidFill>
              </a:rPr>
              <a:t> (Tuesday, 9am-12pm)</a:t>
            </a:r>
            <a:endParaRPr b="1" sz="2300">
              <a:solidFill>
                <a:schemeClr val="dk2"/>
              </a:solidFill>
            </a:endParaRPr>
          </a:p>
          <a:p>
            <a:pPr indent="0" lvl="0" marL="0" rtl="0" algn="l">
              <a:lnSpc>
                <a:spcPct val="90000"/>
              </a:lnSpc>
              <a:spcBef>
                <a:spcPts val="0"/>
              </a:spcBef>
              <a:spcAft>
                <a:spcPts val="0"/>
              </a:spcAft>
              <a:buNone/>
            </a:pPr>
            <a:r>
              <a:t/>
            </a:r>
            <a:endParaRPr sz="800">
              <a:solidFill>
                <a:schemeClr val="dk2"/>
              </a:solidFill>
            </a:endParaRPr>
          </a:p>
          <a:p>
            <a:pPr indent="-355600" lvl="0" marL="457200" rtl="0" algn="l">
              <a:lnSpc>
                <a:spcPct val="90000"/>
              </a:lnSpc>
              <a:spcBef>
                <a:spcPts val="0"/>
              </a:spcBef>
              <a:spcAft>
                <a:spcPts val="0"/>
              </a:spcAft>
              <a:buClr>
                <a:schemeClr val="dk2"/>
              </a:buClr>
              <a:buSzPts val="2000"/>
              <a:buAutoNum type="arabicPeriod"/>
            </a:pPr>
            <a:r>
              <a:rPr lang="en" sz="2000">
                <a:solidFill>
                  <a:schemeClr val="dk2"/>
                </a:solidFill>
              </a:rPr>
              <a:t>Intro to ArchR </a:t>
            </a:r>
            <a:endParaRPr sz="2000">
              <a:solidFill>
                <a:schemeClr val="dk2"/>
              </a:solidFill>
            </a:endParaRPr>
          </a:p>
          <a:p>
            <a:pPr indent="-355600" lvl="1" marL="914400" rtl="0" algn="l">
              <a:lnSpc>
                <a:spcPct val="90000"/>
              </a:lnSpc>
              <a:spcBef>
                <a:spcPts val="0"/>
              </a:spcBef>
              <a:spcAft>
                <a:spcPts val="0"/>
              </a:spcAft>
              <a:buClr>
                <a:srgbClr val="999999"/>
              </a:buClr>
              <a:buSzPts val="2000"/>
              <a:buChar char="○"/>
            </a:pPr>
            <a:r>
              <a:rPr lang="en" sz="2000">
                <a:solidFill>
                  <a:srgbClr val="999999"/>
                </a:solidFill>
              </a:rPr>
              <a:t>Demo</a:t>
            </a:r>
            <a:endParaRPr sz="2000">
              <a:solidFill>
                <a:srgbClr val="999999"/>
              </a:solidFill>
            </a:endParaRPr>
          </a:p>
        </p:txBody>
      </p:sp>
      <p:sp>
        <p:nvSpPr>
          <p:cNvPr id="904" name="Google Shape;904;p114"/>
          <p:cNvSpPr txBox="1"/>
          <p:nvPr/>
        </p:nvSpPr>
        <p:spPr>
          <a:xfrm>
            <a:off x="0" y="4681975"/>
            <a:ext cx="908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2B42"/>
                </a:solidFill>
              </a:rPr>
              <a:t>Integration scRNA-seq and scATAC-seq workshop - December 1st at 1pm </a:t>
            </a:r>
            <a:endParaRPr sz="1700">
              <a:solidFill>
                <a:srgbClr val="002B4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15"/>
          <p:cNvSpPr txBox="1"/>
          <p:nvPr>
            <p:ph type="title"/>
          </p:nvPr>
        </p:nvSpPr>
        <p:spPr>
          <a:xfrm>
            <a:off x="221450" y="1670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8. </a:t>
            </a:r>
            <a:r>
              <a:rPr lang="en"/>
              <a:t>ArchR - overview </a:t>
            </a:r>
            <a:endParaRPr/>
          </a:p>
        </p:txBody>
      </p:sp>
      <p:pic>
        <p:nvPicPr>
          <p:cNvPr id="910" name="Google Shape;910;p115"/>
          <p:cNvPicPr preferRelativeResize="0"/>
          <p:nvPr/>
        </p:nvPicPr>
        <p:blipFill>
          <a:blip r:embed="rId3">
            <a:alphaModFix/>
          </a:blip>
          <a:stretch>
            <a:fillRect/>
          </a:stretch>
        </p:blipFill>
        <p:spPr>
          <a:xfrm>
            <a:off x="277787" y="1102475"/>
            <a:ext cx="8588425" cy="3530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6"/>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an Arrow file / ArchRProj?</a:t>
            </a:r>
            <a:endParaRPr/>
          </a:p>
        </p:txBody>
      </p:sp>
      <p:pic>
        <p:nvPicPr>
          <p:cNvPr id="916" name="Google Shape;916;p116"/>
          <p:cNvPicPr preferRelativeResize="0"/>
          <p:nvPr/>
        </p:nvPicPr>
        <p:blipFill>
          <a:blip r:embed="rId3">
            <a:alphaModFix/>
          </a:blip>
          <a:stretch>
            <a:fillRect/>
          </a:stretch>
        </p:blipFill>
        <p:spPr>
          <a:xfrm>
            <a:off x="5177400" y="2644097"/>
            <a:ext cx="3043874" cy="2037350"/>
          </a:xfrm>
          <a:prstGeom prst="rect">
            <a:avLst/>
          </a:prstGeom>
          <a:noFill/>
          <a:ln>
            <a:noFill/>
          </a:ln>
        </p:spPr>
      </p:pic>
      <p:sp>
        <p:nvSpPr>
          <p:cNvPr id="917" name="Google Shape;917;p116"/>
          <p:cNvSpPr txBox="1"/>
          <p:nvPr/>
        </p:nvSpPr>
        <p:spPr>
          <a:xfrm>
            <a:off x="527550" y="1232700"/>
            <a:ext cx="52134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 accessible reads and arrays are organized within</a:t>
            </a:r>
            <a:endParaRPr/>
          </a:p>
          <a:p>
            <a:pPr indent="0" lvl="0" marL="0" rtl="0" algn="l">
              <a:lnSpc>
                <a:spcPct val="150000"/>
              </a:lnSpc>
              <a:spcBef>
                <a:spcPts val="0"/>
              </a:spcBef>
              <a:spcAft>
                <a:spcPts val="0"/>
              </a:spcAft>
              <a:buNone/>
            </a:pPr>
            <a:r>
              <a:rPr lang="en"/>
              <a:t>• Used as input for an ArchRProject</a:t>
            </a:r>
            <a:endParaRPr/>
          </a:p>
          <a:p>
            <a:pPr indent="0" lvl="0" marL="0" rtl="0" algn="l">
              <a:lnSpc>
                <a:spcPct val="150000"/>
              </a:lnSpc>
              <a:spcBef>
                <a:spcPts val="0"/>
              </a:spcBef>
              <a:spcAft>
                <a:spcPts val="0"/>
              </a:spcAft>
              <a:buNone/>
            </a:pPr>
            <a:r>
              <a:rPr lang="en"/>
              <a:t>• ArchRProject stores the locations of these Arrow files and extracts their cell-centric metadata</a:t>
            </a:r>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 Arrow file - Stored on disk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 ArchRProj - Stored in memory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6"/>
          <p:cNvSpPr txBox="1"/>
          <p:nvPr>
            <p:ph type="title"/>
          </p:nvPr>
        </p:nvSpPr>
        <p:spPr>
          <a:xfrm>
            <a:off x="300050" y="156300"/>
            <a:ext cx="88440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D8EA"/>
                </a:solidFill>
              </a:rPr>
              <a:t>ATAC is based</a:t>
            </a:r>
            <a:r>
              <a:rPr lang="en">
                <a:solidFill>
                  <a:srgbClr val="00D8EA"/>
                </a:solidFill>
              </a:rPr>
              <a:t> on the </a:t>
            </a:r>
            <a:r>
              <a:rPr lang="en">
                <a:solidFill>
                  <a:srgbClr val="00D8EA"/>
                </a:solidFill>
              </a:rPr>
              <a:t>transposition system</a:t>
            </a:r>
            <a:r>
              <a:rPr b="0" lang="en">
                <a:solidFill>
                  <a:srgbClr val="212121"/>
                </a:solidFill>
              </a:rPr>
              <a:t> </a:t>
            </a:r>
            <a:endParaRPr b="0"/>
          </a:p>
        </p:txBody>
      </p:sp>
      <p:sp>
        <p:nvSpPr>
          <p:cNvPr id="162" name="Google Shape;162;p36"/>
          <p:cNvSpPr txBox="1"/>
          <p:nvPr/>
        </p:nvSpPr>
        <p:spPr>
          <a:xfrm>
            <a:off x="60750" y="2571750"/>
            <a:ext cx="90225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002A40"/>
              </a:buClr>
              <a:buSzPts val="1800"/>
              <a:buFont typeface="Helvetica Neue"/>
              <a:buChar char="●"/>
            </a:pPr>
            <a:r>
              <a:rPr lang="en" sz="1800">
                <a:solidFill>
                  <a:srgbClr val="002A40"/>
                </a:solidFill>
                <a:highlight>
                  <a:srgbClr val="FFFFFF"/>
                </a:highlight>
                <a:latin typeface="Helvetica Neue"/>
                <a:ea typeface="Helvetica Neue"/>
                <a:cs typeface="Helvetica Neue"/>
                <a:sym typeface="Helvetica Neue"/>
              </a:rPr>
              <a:t>Transposons are genetic elements that can “jump” to different locations within a genome.</a:t>
            </a:r>
            <a:endParaRPr sz="1800">
              <a:solidFill>
                <a:srgbClr val="002A40"/>
              </a:solidFill>
              <a:highlight>
                <a:srgbClr val="FFFFFF"/>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2A40"/>
              </a:buClr>
              <a:buSzPts val="1800"/>
              <a:buFont typeface="Helvetica Neue"/>
              <a:buChar char="●"/>
            </a:pPr>
            <a:r>
              <a:rPr lang="en" sz="1800">
                <a:solidFill>
                  <a:srgbClr val="002A40"/>
                </a:solidFill>
                <a:latin typeface="Helvetica Neue"/>
                <a:ea typeface="Helvetica Neue"/>
                <a:cs typeface="Helvetica Neue"/>
                <a:sym typeface="Helvetica Neue"/>
              </a:rPr>
              <a:t>Bacterial Tn5 - </a:t>
            </a:r>
            <a:r>
              <a:rPr lang="en" sz="1800">
                <a:solidFill>
                  <a:srgbClr val="002A40"/>
                </a:solidFill>
                <a:highlight>
                  <a:schemeClr val="lt1"/>
                </a:highlight>
                <a:latin typeface="Helvetica Neue"/>
                <a:ea typeface="Helvetica Neue"/>
                <a:cs typeface="Helvetica Neue"/>
                <a:sym typeface="Helvetica Neue"/>
              </a:rPr>
              <a:t>encode a hyperactive Tn5 transposase (Tnp) that can simultaneously </a:t>
            </a:r>
            <a:r>
              <a:rPr lang="en" sz="1800" u="sng">
                <a:solidFill>
                  <a:srgbClr val="002A40"/>
                </a:solidFill>
                <a:highlight>
                  <a:schemeClr val="lt1"/>
                </a:highlight>
                <a:latin typeface="Helvetica Neue"/>
                <a:ea typeface="Helvetica Neue"/>
                <a:cs typeface="Helvetica Neue"/>
                <a:sym typeface="Helvetica Neue"/>
              </a:rPr>
              <a:t>cut accessible DNA fragments </a:t>
            </a:r>
            <a:r>
              <a:rPr lang="en" sz="1800">
                <a:solidFill>
                  <a:srgbClr val="002A40"/>
                </a:solidFill>
                <a:highlight>
                  <a:schemeClr val="lt1"/>
                </a:highlight>
                <a:latin typeface="Helvetica Neue"/>
                <a:ea typeface="Helvetica Neue"/>
                <a:cs typeface="Helvetica Neue"/>
                <a:sym typeface="Helvetica Neue"/>
              </a:rPr>
              <a:t>and ligate sequencing adapters to both strands.</a:t>
            </a:r>
            <a:endParaRPr sz="1800">
              <a:solidFill>
                <a:srgbClr val="002A40"/>
              </a:solidFill>
              <a:highlight>
                <a:schemeClr val="lt1"/>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2A40"/>
              </a:buClr>
              <a:buSzPts val="1800"/>
              <a:buFont typeface="Helvetica Neue"/>
              <a:buChar char="●"/>
            </a:pPr>
            <a:r>
              <a:rPr lang="en" sz="1800">
                <a:solidFill>
                  <a:srgbClr val="002A40"/>
                </a:solidFill>
                <a:latin typeface="Helvetica Neue"/>
                <a:ea typeface="Helvetica Neue"/>
                <a:cs typeface="Helvetica Neue"/>
                <a:sym typeface="Helvetica Neue"/>
              </a:rPr>
              <a:t>Fast “cut and paste” and “copy and paste” functions.</a:t>
            </a:r>
            <a:endParaRPr sz="1800">
              <a:solidFill>
                <a:srgbClr val="002A40"/>
              </a:solidFill>
              <a:highlight>
                <a:srgbClr val="FFFFFF"/>
              </a:highlight>
              <a:latin typeface="Helvetica Neue"/>
              <a:ea typeface="Helvetica Neue"/>
              <a:cs typeface="Helvetica Neue"/>
              <a:sym typeface="Helvetica Neue"/>
            </a:endParaRPr>
          </a:p>
        </p:txBody>
      </p:sp>
      <p:sp>
        <p:nvSpPr>
          <p:cNvPr id="163" name="Google Shape;163;p36"/>
          <p:cNvSpPr txBox="1"/>
          <p:nvPr/>
        </p:nvSpPr>
        <p:spPr>
          <a:xfrm>
            <a:off x="192875" y="653650"/>
            <a:ext cx="8682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2A40"/>
                </a:solidFill>
              </a:rPr>
              <a:t>A</a:t>
            </a:r>
            <a:r>
              <a:rPr lang="en" sz="1700">
                <a:solidFill>
                  <a:srgbClr val="002A40"/>
                </a:solidFill>
              </a:rPr>
              <a:t>ssay for </a:t>
            </a:r>
            <a:r>
              <a:rPr b="1" lang="en" sz="1700">
                <a:solidFill>
                  <a:srgbClr val="002A40"/>
                </a:solidFill>
              </a:rPr>
              <a:t>T</a:t>
            </a:r>
            <a:r>
              <a:rPr lang="en" sz="1700">
                <a:solidFill>
                  <a:srgbClr val="002A40"/>
                </a:solidFill>
              </a:rPr>
              <a:t>ransposase-</a:t>
            </a:r>
            <a:r>
              <a:rPr b="1" lang="en" sz="1700">
                <a:solidFill>
                  <a:srgbClr val="002A40"/>
                </a:solidFill>
              </a:rPr>
              <a:t>A</a:t>
            </a:r>
            <a:r>
              <a:rPr lang="en" sz="1700">
                <a:solidFill>
                  <a:srgbClr val="002A40"/>
                </a:solidFill>
              </a:rPr>
              <a:t>ccessible </a:t>
            </a:r>
            <a:r>
              <a:rPr b="1" lang="en" sz="1700">
                <a:solidFill>
                  <a:srgbClr val="002A40"/>
                </a:solidFill>
              </a:rPr>
              <a:t>C</a:t>
            </a:r>
            <a:r>
              <a:rPr lang="en" sz="1700">
                <a:solidFill>
                  <a:srgbClr val="002A40"/>
                </a:solidFill>
              </a:rPr>
              <a:t>hromatin with high-throughput sequencing</a:t>
            </a:r>
            <a:endParaRPr sz="1700">
              <a:solidFill>
                <a:srgbClr val="002A40"/>
              </a:solidFill>
            </a:endParaRPr>
          </a:p>
          <a:p>
            <a:pPr indent="0" lvl="0" marL="0" rtl="0" algn="l">
              <a:spcBef>
                <a:spcPts val="0"/>
              </a:spcBef>
              <a:spcAft>
                <a:spcPts val="0"/>
              </a:spcAft>
              <a:buNone/>
            </a:pPr>
            <a:r>
              <a:t/>
            </a:r>
            <a:endParaRPr sz="1700">
              <a:solidFill>
                <a:srgbClr val="002A40"/>
              </a:solidFill>
            </a:endParaRPr>
          </a:p>
        </p:txBody>
      </p:sp>
      <p:pic>
        <p:nvPicPr>
          <p:cNvPr id="164" name="Google Shape;164;p36"/>
          <p:cNvPicPr preferRelativeResize="0"/>
          <p:nvPr/>
        </p:nvPicPr>
        <p:blipFill rotWithShape="1">
          <a:blip r:embed="rId3">
            <a:alphaModFix/>
          </a:blip>
          <a:srcRect b="72689" l="0" r="48893" t="4955"/>
          <a:stretch/>
        </p:blipFill>
        <p:spPr>
          <a:xfrm>
            <a:off x="1656775" y="1034775"/>
            <a:ext cx="4932373" cy="160037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17"/>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ArchR Arrow file creation</a:t>
            </a:r>
            <a:endParaRPr/>
          </a:p>
        </p:txBody>
      </p:sp>
      <p:pic>
        <p:nvPicPr>
          <p:cNvPr id="923" name="Google Shape;923;p117"/>
          <p:cNvPicPr preferRelativeResize="0"/>
          <p:nvPr/>
        </p:nvPicPr>
        <p:blipFill>
          <a:blip r:embed="rId3">
            <a:alphaModFix/>
          </a:blip>
          <a:stretch>
            <a:fillRect/>
          </a:stretch>
        </p:blipFill>
        <p:spPr>
          <a:xfrm>
            <a:off x="1417425" y="1268141"/>
            <a:ext cx="5994476" cy="357056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18"/>
          <p:cNvSpPr txBox="1"/>
          <p:nvPr>
            <p:ph type="title"/>
          </p:nvPr>
        </p:nvSpPr>
        <p:spPr>
          <a:xfrm>
            <a:off x="186150" y="107100"/>
            <a:ext cx="8771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File infrastructure </a:t>
            </a:r>
            <a:endParaRPr/>
          </a:p>
        </p:txBody>
      </p:sp>
      <p:pic>
        <p:nvPicPr>
          <p:cNvPr id="929" name="Google Shape;929;p118"/>
          <p:cNvPicPr preferRelativeResize="0"/>
          <p:nvPr/>
        </p:nvPicPr>
        <p:blipFill>
          <a:blip r:embed="rId3">
            <a:alphaModFix/>
          </a:blip>
          <a:stretch>
            <a:fillRect/>
          </a:stretch>
        </p:blipFill>
        <p:spPr>
          <a:xfrm>
            <a:off x="1365725" y="710677"/>
            <a:ext cx="6222458" cy="42413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19"/>
          <p:cNvSpPr txBox="1"/>
          <p:nvPr>
            <p:ph type="title"/>
          </p:nvPr>
        </p:nvSpPr>
        <p:spPr>
          <a:xfrm>
            <a:off x="628650" y="3252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I</a:t>
            </a:r>
            <a:r>
              <a:rPr lang="en"/>
              <a:t>nformation access</a:t>
            </a:r>
            <a:endParaRPr/>
          </a:p>
          <a:p>
            <a:pPr indent="0" lvl="0" marL="0" rtl="0" algn="l">
              <a:spcBef>
                <a:spcPts val="0"/>
              </a:spcBef>
              <a:spcAft>
                <a:spcPts val="0"/>
              </a:spcAft>
              <a:buNone/>
            </a:pPr>
            <a:r>
              <a:t/>
            </a:r>
            <a:endParaRPr/>
          </a:p>
        </p:txBody>
      </p:sp>
      <p:pic>
        <p:nvPicPr>
          <p:cNvPr id="935" name="Google Shape;935;p119"/>
          <p:cNvPicPr preferRelativeResize="0"/>
          <p:nvPr/>
        </p:nvPicPr>
        <p:blipFill>
          <a:blip r:embed="rId3">
            <a:alphaModFix/>
          </a:blip>
          <a:stretch>
            <a:fillRect/>
          </a:stretch>
        </p:blipFill>
        <p:spPr>
          <a:xfrm>
            <a:off x="4572000" y="1186725"/>
            <a:ext cx="2941475" cy="3234401"/>
          </a:xfrm>
          <a:prstGeom prst="rect">
            <a:avLst/>
          </a:prstGeom>
          <a:noFill/>
          <a:ln>
            <a:noFill/>
          </a:ln>
        </p:spPr>
      </p:pic>
      <p:grpSp>
        <p:nvGrpSpPr>
          <p:cNvPr id="936" name="Google Shape;936;p119"/>
          <p:cNvGrpSpPr/>
          <p:nvPr/>
        </p:nvGrpSpPr>
        <p:grpSpPr>
          <a:xfrm>
            <a:off x="541930" y="1022850"/>
            <a:ext cx="3552407" cy="3463850"/>
            <a:chOff x="853555" y="1483975"/>
            <a:chExt cx="3552407" cy="3463850"/>
          </a:xfrm>
        </p:grpSpPr>
        <p:pic>
          <p:nvPicPr>
            <p:cNvPr id="937" name="Google Shape;937;p119"/>
            <p:cNvPicPr preferRelativeResize="0"/>
            <p:nvPr/>
          </p:nvPicPr>
          <p:blipFill rotWithShape="1">
            <a:blip r:embed="rId4">
              <a:alphaModFix/>
            </a:blip>
            <a:srcRect b="0" l="1652" r="0" t="0"/>
            <a:stretch/>
          </p:blipFill>
          <p:spPr>
            <a:xfrm>
              <a:off x="988625" y="1483975"/>
              <a:ext cx="3417338" cy="3463850"/>
            </a:xfrm>
            <a:prstGeom prst="rect">
              <a:avLst/>
            </a:prstGeom>
            <a:noFill/>
            <a:ln>
              <a:noFill/>
            </a:ln>
          </p:spPr>
        </p:pic>
        <p:pic>
          <p:nvPicPr>
            <p:cNvPr id="938" name="Google Shape;938;p119"/>
            <p:cNvPicPr preferRelativeResize="0"/>
            <p:nvPr/>
          </p:nvPicPr>
          <p:blipFill>
            <a:blip r:embed="rId5">
              <a:alphaModFix/>
            </a:blip>
            <a:stretch>
              <a:fillRect/>
            </a:stretch>
          </p:blipFill>
          <p:spPr>
            <a:xfrm>
              <a:off x="853555" y="1560071"/>
              <a:ext cx="279639" cy="309600"/>
            </a:xfrm>
            <a:prstGeom prst="rect">
              <a:avLst/>
            </a:prstGeom>
            <a:noFill/>
            <a:ln>
              <a:noFill/>
            </a:ln>
          </p:spPr>
        </p:pic>
      </p:grpSp>
      <p:sp>
        <p:nvSpPr>
          <p:cNvPr id="939" name="Google Shape;939;p119"/>
          <p:cNvSpPr txBox="1"/>
          <p:nvPr/>
        </p:nvSpPr>
        <p:spPr>
          <a:xfrm>
            <a:off x="568050" y="4621375"/>
            <a:ext cx="8007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R</a:t>
            </a:r>
            <a:r>
              <a:rPr lang="en" sz="1800">
                <a:solidFill>
                  <a:schemeClr val="dk1"/>
                </a:solidFill>
              </a:rPr>
              <a:t>eading and writing into arrows is done in a parallel fashion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0"/>
          <p:cNvSpPr txBox="1"/>
          <p:nvPr>
            <p:ph type="title"/>
          </p:nvPr>
        </p:nvSpPr>
        <p:spPr>
          <a:xfrm>
            <a:off x="628650" y="966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AnnData (used in SnapATAC2) is an alternative to ArrowFiles</a:t>
            </a:r>
            <a:endParaRPr/>
          </a:p>
          <a:p>
            <a:pPr indent="0" lvl="0" marL="0" rtl="0" algn="l">
              <a:spcBef>
                <a:spcPts val="0"/>
              </a:spcBef>
              <a:spcAft>
                <a:spcPts val="0"/>
              </a:spcAft>
              <a:buNone/>
            </a:pPr>
            <a:r>
              <a:t/>
            </a:r>
            <a:endParaRPr/>
          </a:p>
        </p:txBody>
      </p:sp>
      <p:pic>
        <p:nvPicPr>
          <p:cNvPr id="945" name="Google Shape;945;p120"/>
          <p:cNvPicPr preferRelativeResize="0"/>
          <p:nvPr/>
        </p:nvPicPr>
        <p:blipFill>
          <a:blip r:embed="rId3">
            <a:alphaModFix/>
          </a:blip>
          <a:stretch>
            <a:fillRect/>
          </a:stretch>
        </p:blipFill>
        <p:spPr>
          <a:xfrm>
            <a:off x="2369825" y="1103225"/>
            <a:ext cx="4183377" cy="389684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1"/>
          <p:cNvSpPr txBox="1"/>
          <p:nvPr>
            <p:ph type="title"/>
          </p:nvPr>
        </p:nvSpPr>
        <p:spPr>
          <a:xfrm>
            <a:off x="114300" y="112200"/>
            <a:ext cx="9326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Which tool is the best? </a:t>
            </a:r>
            <a:endParaRPr/>
          </a:p>
        </p:txBody>
      </p:sp>
      <p:pic>
        <p:nvPicPr>
          <p:cNvPr id="951" name="Google Shape;951;p121"/>
          <p:cNvPicPr preferRelativeResize="0"/>
          <p:nvPr/>
        </p:nvPicPr>
        <p:blipFill>
          <a:blip r:embed="rId3">
            <a:alphaModFix/>
          </a:blip>
          <a:stretch>
            <a:fillRect/>
          </a:stretch>
        </p:blipFill>
        <p:spPr>
          <a:xfrm>
            <a:off x="4748825" y="152400"/>
            <a:ext cx="4400748" cy="1566475"/>
          </a:xfrm>
          <a:prstGeom prst="rect">
            <a:avLst/>
          </a:prstGeom>
          <a:noFill/>
          <a:ln>
            <a:noFill/>
          </a:ln>
        </p:spPr>
      </p:pic>
      <p:sp>
        <p:nvSpPr>
          <p:cNvPr id="952" name="Google Shape;952;p121"/>
          <p:cNvSpPr txBox="1"/>
          <p:nvPr/>
        </p:nvSpPr>
        <p:spPr>
          <a:xfrm>
            <a:off x="239550" y="2020775"/>
            <a:ext cx="83403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SnapATAC</a:t>
            </a:r>
            <a:r>
              <a:rPr lang="en">
                <a:latin typeface="Helvetica Neue"/>
                <a:ea typeface="Helvetica Neue"/>
                <a:cs typeface="Helvetica Neue"/>
                <a:sym typeface="Helvetica Neue"/>
              </a:rPr>
              <a:t> - https://github.com/r3fang/SnapATAC</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Signac</a:t>
            </a:r>
            <a:r>
              <a:rPr lang="en">
                <a:latin typeface="Helvetica Neue"/>
                <a:ea typeface="Helvetica Neue"/>
                <a:cs typeface="Helvetica Neue"/>
                <a:sym typeface="Helvetica Neue"/>
              </a:rPr>
              <a:t> - </a:t>
            </a:r>
            <a:r>
              <a:rPr lang="en" u="sng">
                <a:solidFill>
                  <a:schemeClr val="hlink"/>
                </a:solidFill>
                <a:latin typeface="Helvetica Neue"/>
                <a:ea typeface="Helvetica Neue"/>
                <a:cs typeface="Helvetica Neue"/>
                <a:sym typeface="Helvetica Neue"/>
                <a:hlinkClick r:id="rId4"/>
              </a:rPr>
              <a:t>https://stuartlab.org/signac/index.html</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SnapATAC2</a:t>
            </a:r>
            <a:r>
              <a:rPr lang="en">
                <a:latin typeface="Helvetica Neue"/>
                <a:ea typeface="Helvetica Neue"/>
                <a:cs typeface="Helvetica Neue"/>
                <a:sym typeface="Helvetica Neue"/>
              </a:rPr>
              <a:t> - </a:t>
            </a:r>
            <a:r>
              <a:rPr lang="en" u="sng">
                <a:solidFill>
                  <a:schemeClr val="hlink"/>
                </a:solidFill>
                <a:latin typeface="Helvetica Neue"/>
                <a:ea typeface="Helvetica Neue"/>
                <a:cs typeface="Helvetica Neue"/>
                <a:sym typeface="Helvetica Neue"/>
                <a:hlinkClick r:id="rId5"/>
              </a:rPr>
              <a:t>https://github.com/kaizhang/SnapATAC2</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solidFill>
                  <a:schemeClr val="dk1"/>
                </a:solidFill>
                <a:latin typeface="Helvetica Neue"/>
                <a:ea typeface="Helvetica Neue"/>
                <a:cs typeface="Helvetica Neue"/>
                <a:sym typeface="Helvetica Neue"/>
              </a:rPr>
              <a:t>SnapATAC2</a:t>
            </a:r>
            <a:r>
              <a:rPr lang="en">
                <a:solidFill>
                  <a:schemeClr val="dk1"/>
                </a:solidFill>
                <a:latin typeface="Helvetica Neue"/>
                <a:ea typeface="Helvetica Neue"/>
                <a:cs typeface="Helvetica Neue"/>
                <a:sym typeface="Helvetica Neue"/>
              </a:rPr>
              <a:t> - Fastest, high accuracy; ideal if speed/accuracy are top priorities.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Char char="●"/>
            </a:pPr>
            <a:r>
              <a:rPr b="1" lang="en">
                <a:solidFill>
                  <a:schemeClr val="dk1"/>
                </a:solidFill>
                <a:latin typeface="Helvetica Neue"/>
                <a:ea typeface="Helvetica Neue"/>
                <a:cs typeface="Helvetica Neue"/>
                <a:sym typeface="Helvetica Neue"/>
              </a:rPr>
              <a:t>ArchR - </a:t>
            </a:r>
            <a:r>
              <a:rPr lang="en">
                <a:solidFill>
                  <a:schemeClr val="dk1"/>
                </a:solidFill>
                <a:latin typeface="Helvetica Neue"/>
                <a:ea typeface="Helvetica Neue"/>
                <a:cs typeface="Helvetica Neue"/>
                <a:sym typeface="Helvetica Neue"/>
              </a:rPr>
              <a:t>Most memory-efficient; suitable for large datasets but has library size bias and struggles with identifying rare cell types and distinguishing similar subtypes.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ArchR</a:t>
            </a:r>
            <a:r>
              <a:rPr lang="en">
                <a:latin typeface="Helvetica Neue"/>
                <a:ea typeface="Helvetica Neue"/>
                <a:cs typeface="Helvetica Neue"/>
                <a:sym typeface="Helvetica Neue"/>
              </a:rPr>
              <a:t> requires a large amount of time to create the files needed to run an analysis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Signac</a:t>
            </a:r>
            <a:r>
              <a:rPr lang="en">
                <a:latin typeface="Helvetica Neue"/>
                <a:ea typeface="Helvetica Neue"/>
                <a:cs typeface="Helvetica Neue"/>
                <a:sym typeface="Helvetica Neue"/>
              </a:rPr>
              <a:t> requires substantially less time for the object creation step. </a:t>
            </a:r>
            <a:endParaRPr>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000FF"/>
              </a:buClr>
              <a:buSzPts val="1400"/>
              <a:buFont typeface="Helvetica Neue"/>
              <a:buChar char="●"/>
            </a:pPr>
            <a:r>
              <a:rPr lang="en">
                <a:solidFill>
                  <a:srgbClr val="0000FF"/>
                </a:solidFill>
                <a:latin typeface="Helvetica Neue"/>
                <a:ea typeface="Helvetica Neue"/>
                <a:cs typeface="Helvetica Neue"/>
                <a:sym typeface="Helvetica Neue"/>
              </a:rPr>
              <a:t>If speed and accuracy are paramount, SnapATAC2 is recommended. If memory efficiency is critical, ArchR might be a better choice, but consider its limitations in cell type identification and potential lower performance in gene activity prediction.</a:t>
            </a:r>
            <a:endParaRPr>
              <a:solidFill>
                <a:srgbClr val="0000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2"/>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Demo</a:t>
            </a:r>
            <a:endParaRPr/>
          </a:p>
        </p:txBody>
      </p:sp>
      <p:sp>
        <p:nvSpPr>
          <p:cNvPr id="958" name="Google Shape;958;p122"/>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lnSpc>
                <a:spcPct val="150000"/>
              </a:lnSpc>
              <a:spcBef>
                <a:spcPts val="1000"/>
              </a:spcBef>
              <a:spcAft>
                <a:spcPts val="0"/>
              </a:spcAft>
              <a:buNone/>
            </a:pPr>
            <a:r>
              <a:rPr lang="en" sz="2400" u="sng">
                <a:solidFill>
                  <a:schemeClr val="hlink"/>
                </a:solidFill>
                <a:latin typeface="Arial"/>
                <a:ea typeface="Arial"/>
                <a:cs typeface="Arial"/>
                <a:sym typeface="Arial"/>
                <a:hlinkClick r:id="rId3"/>
              </a:rPr>
              <a:t>Input data</a:t>
            </a:r>
            <a:endParaRPr>
              <a:latin typeface="Arial"/>
              <a:ea typeface="Arial"/>
              <a:cs typeface="Arial"/>
              <a:sym typeface="Arial"/>
            </a:endParaRPr>
          </a:p>
          <a:p>
            <a:pPr indent="-304800" lvl="0" marL="457200" rtl="0" algn="l">
              <a:lnSpc>
                <a:spcPct val="150000"/>
              </a:lnSpc>
              <a:spcBef>
                <a:spcPts val="1000"/>
              </a:spcBef>
              <a:spcAft>
                <a:spcPts val="0"/>
              </a:spcAft>
              <a:buClr>
                <a:schemeClr val="dk1"/>
              </a:buClr>
              <a:buSzPts val="1200"/>
              <a:buChar char="●"/>
            </a:pPr>
            <a:r>
              <a:rPr lang="en" sz="1200">
                <a:latin typeface="Arial"/>
                <a:ea typeface="Arial"/>
                <a:cs typeface="Arial"/>
                <a:sym typeface="Arial"/>
              </a:rPr>
              <a:t>Cryopreserved human peripheral blood mononuclear cells (PBMCs) from a healthy female donor aged 25 were obtained by 10x Genomics.</a:t>
            </a:r>
            <a:endParaRPr sz="1200">
              <a:latin typeface="Arial"/>
              <a:ea typeface="Arial"/>
              <a:cs typeface="Arial"/>
              <a:sym typeface="Arial"/>
            </a:endParaRPr>
          </a:p>
          <a:p>
            <a:pPr indent="-304800" lvl="0" marL="457200" rtl="0" algn="l">
              <a:lnSpc>
                <a:spcPct val="150000"/>
              </a:lnSpc>
              <a:spcBef>
                <a:spcPts val="0"/>
              </a:spcBef>
              <a:spcAft>
                <a:spcPts val="0"/>
              </a:spcAft>
              <a:buClr>
                <a:schemeClr val="dk1"/>
              </a:buClr>
              <a:buSzPts val="1200"/>
              <a:buChar char="●"/>
            </a:pPr>
            <a:r>
              <a:rPr lang="en" sz="1200">
                <a:latin typeface="Arial"/>
                <a:ea typeface="Arial"/>
                <a:cs typeface="Arial"/>
                <a:sym typeface="Arial"/>
              </a:rPr>
              <a:t>Nuclei Isolation for Single Cell Multiome ATAC + Gene Expression Sequencing</a:t>
            </a:r>
            <a:endParaRPr sz="1200">
              <a:latin typeface="Arial"/>
              <a:ea typeface="Arial"/>
              <a:cs typeface="Arial"/>
              <a:sym typeface="Arial"/>
            </a:endParaRPr>
          </a:p>
          <a:p>
            <a:pPr indent="-304800" lvl="0" marL="457200" rtl="0" algn="l">
              <a:lnSpc>
                <a:spcPct val="150000"/>
              </a:lnSpc>
              <a:spcBef>
                <a:spcPts val="0"/>
              </a:spcBef>
              <a:spcAft>
                <a:spcPts val="0"/>
              </a:spcAft>
              <a:buClr>
                <a:schemeClr val="dk1"/>
              </a:buClr>
              <a:buSzPts val="1200"/>
              <a:buChar char="●"/>
            </a:pPr>
            <a:r>
              <a:rPr lang="en" sz="1200">
                <a:latin typeface="Arial"/>
                <a:ea typeface="Arial"/>
                <a:cs typeface="Arial"/>
                <a:sym typeface="Arial"/>
              </a:rPr>
              <a:t>Pbmc_unsorted_3k.fragments.tsv.gz</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all PBMCs</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3,009 cells identified by cellranger</a:t>
            </a:r>
            <a:endParaRPr sz="1200">
              <a:latin typeface="Arial"/>
              <a:ea typeface="Arial"/>
              <a:cs typeface="Arial"/>
              <a:sym typeface="Arial"/>
            </a:endParaRPr>
          </a:p>
          <a:p>
            <a:pPr indent="-304800" lvl="0" marL="457200" rtl="0" algn="l">
              <a:lnSpc>
                <a:spcPct val="150000"/>
              </a:lnSpc>
              <a:spcBef>
                <a:spcPts val="0"/>
              </a:spcBef>
              <a:spcAft>
                <a:spcPts val="0"/>
              </a:spcAft>
              <a:buClr>
                <a:schemeClr val="dk1"/>
              </a:buClr>
              <a:buSzPts val="1200"/>
              <a:buChar char="●"/>
            </a:pPr>
            <a:r>
              <a:rPr lang="en" sz="1200">
                <a:latin typeface="Arial"/>
                <a:ea typeface="Arial"/>
                <a:cs typeface="Arial"/>
                <a:sym typeface="Arial"/>
              </a:rPr>
              <a:t>pbmc_sorted_3k.fragments.tsv.gz</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Granulocytes were removed by cell sorting</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2,711 cells identified by cellranger</a:t>
            </a:r>
            <a:endParaRPr sz="1200">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23"/>
          <p:cNvSpPr txBox="1"/>
          <p:nvPr>
            <p:ph idx="1" type="body"/>
          </p:nvPr>
        </p:nvSpPr>
        <p:spPr>
          <a:xfrm>
            <a:off x="628650" y="884587"/>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964" name="Google Shape;964;p123"/>
          <p:cNvSpPr txBox="1"/>
          <p:nvPr>
            <p:ph type="title"/>
          </p:nvPr>
        </p:nvSpPr>
        <p:spPr>
          <a:xfrm>
            <a:off x="174525" y="147766"/>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D8EA"/>
              </a:buClr>
              <a:buSzPts val="3300"/>
              <a:buFont typeface="Helvetica Neue"/>
              <a:buNone/>
            </a:pPr>
            <a:r>
              <a:rPr lang="en">
                <a:solidFill>
                  <a:srgbClr val="00D8EA"/>
                </a:solidFill>
              </a:rPr>
              <a:t>Helpful resources</a:t>
            </a:r>
            <a:endParaRPr>
              <a:solidFill>
                <a:srgbClr val="00D8EA"/>
              </a:solidFill>
            </a:endParaRPr>
          </a:p>
        </p:txBody>
      </p:sp>
      <p:sp>
        <p:nvSpPr>
          <p:cNvPr id="965" name="Google Shape;965;p123"/>
          <p:cNvSpPr txBox="1"/>
          <p:nvPr/>
        </p:nvSpPr>
        <p:spPr>
          <a:xfrm>
            <a:off x="87225" y="3754825"/>
            <a:ext cx="8061300" cy="132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Helvetica Neue"/>
                <a:ea typeface="Helvetica Neue"/>
                <a:cs typeface="Helvetica Neue"/>
                <a:sym typeface="Helvetica Neue"/>
              </a:rPr>
              <a:t>For questions:</a:t>
            </a:r>
            <a:endParaRPr b="1" sz="1600">
              <a:solidFill>
                <a:schemeClr val="dk2"/>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600" u="sng">
                <a:solidFill>
                  <a:schemeClr val="hlink"/>
                </a:solidFill>
                <a:latin typeface="Helvetica Neue Light"/>
                <a:ea typeface="Helvetica Neue Light"/>
                <a:cs typeface="Helvetica Neue Light"/>
                <a:sym typeface="Helvetica Neue Light"/>
                <a:hlinkClick r:id="rId4"/>
              </a:rPr>
              <a:t>ayushi.agrawal@gladstone.ucsf.edu</a:t>
            </a:r>
            <a:endParaRPr sz="1600">
              <a:solidFill>
                <a:schemeClr val="dk2"/>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100">
              <a:solidFill>
                <a:schemeClr val="dk2"/>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sz="1600" u="sng">
                <a:solidFill>
                  <a:schemeClr val="hlink"/>
                </a:solidFill>
                <a:latin typeface="Helvetica Neue Light"/>
                <a:ea typeface="Helvetica Neue Light"/>
                <a:cs typeface="Helvetica Neue Light"/>
                <a:sym typeface="Helvetica Neue Light"/>
                <a:hlinkClick r:id="rId5"/>
              </a:rPr>
              <a:t>reuben.thomas@gladstone.ucsf.edu</a:t>
            </a:r>
            <a:endParaRPr sz="1600">
              <a:solidFill>
                <a:schemeClr val="dk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u="sng">
                <a:solidFill>
                  <a:schemeClr val="hlink"/>
                </a:solidFill>
                <a:latin typeface="Helvetica Neue Light"/>
                <a:ea typeface="Helvetica Neue Light"/>
                <a:cs typeface="Helvetica Neue Light"/>
                <a:sym typeface="Helvetica Neue Light"/>
                <a:hlinkClick r:id="rId6"/>
              </a:rPr>
              <a:t>michela.traglia@gladstone.ucsf.edu</a:t>
            </a:r>
            <a:endParaRPr sz="16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24"/>
          <p:cNvSpPr txBox="1"/>
          <p:nvPr>
            <p:ph type="title"/>
          </p:nvPr>
        </p:nvSpPr>
        <p:spPr>
          <a:xfrm>
            <a:off x="174525" y="14776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Please take our survey to improve our workshops</a:t>
            </a:r>
            <a:endParaRPr/>
          </a:p>
        </p:txBody>
      </p:sp>
      <p:sp>
        <p:nvSpPr>
          <p:cNvPr id="972" name="Google Shape;972;p124"/>
          <p:cNvSpPr txBox="1"/>
          <p:nvPr/>
        </p:nvSpPr>
        <p:spPr>
          <a:xfrm>
            <a:off x="227075" y="1611150"/>
            <a:ext cx="8381700" cy="960600"/>
          </a:xfrm>
          <a:prstGeom prst="rect">
            <a:avLst/>
          </a:prstGeom>
          <a:noFill/>
          <a:ln>
            <a:noFill/>
          </a:ln>
        </p:spPr>
        <p:txBody>
          <a:bodyPr anchorCtr="0" anchor="t" bIns="91425" lIns="91425" spcFirstLastPara="1" rIns="91425" wrap="square" tIns="91425">
            <a:spAutoFit/>
          </a:bodyPr>
          <a:lstStyle/>
          <a:p>
            <a:pPr indent="-457200" lvl="0" marL="457200" rtl="0" algn="l">
              <a:lnSpc>
                <a:spcPct val="90000"/>
              </a:lnSpc>
              <a:spcBef>
                <a:spcPts val="0"/>
              </a:spcBef>
              <a:spcAft>
                <a:spcPts val="0"/>
              </a:spcAft>
              <a:buClr>
                <a:srgbClr val="002B42"/>
              </a:buClr>
              <a:buSzPts val="2240"/>
              <a:buChar char="●"/>
            </a:pPr>
            <a:r>
              <a:rPr lang="en" sz="2800" u="sng">
                <a:solidFill>
                  <a:schemeClr val="hlink"/>
                </a:solidFill>
                <a:hlinkClick r:id="rId3"/>
              </a:rPr>
              <a:t>https://www.surveymonkey.com/r/bioinfo-training</a:t>
            </a:r>
            <a:endParaRPr sz="2800">
              <a:solidFill>
                <a:srgbClr val="002B42"/>
              </a:solidFill>
            </a:endParaRPr>
          </a:p>
          <a:p>
            <a:pPr indent="-457200" lvl="0" marL="457200" rtl="0" algn="l">
              <a:lnSpc>
                <a:spcPct val="90000"/>
              </a:lnSpc>
              <a:spcBef>
                <a:spcPts val="0"/>
              </a:spcBef>
              <a:spcAft>
                <a:spcPts val="0"/>
              </a:spcAft>
              <a:buClr>
                <a:srgbClr val="002B42"/>
              </a:buClr>
              <a:buSzPts val="2240"/>
              <a:buChar char="●"/>
            </a:pPr>
            <a:r>
              <a:rPr lang="en" sz="2800">
                <a:solidFill>
                  <a:srgbClr val="002B42"/>
                </a:solidFill>
              </a:rPr>
              <a:t>~3 min.</a:t>
            </a:r>
            <a:endParaRPr sz="2800">
              <a:solidFill>
                <a:srgbClr val="002B42"/>
              </a:solidFill>
            </a:endParaRPr>
          </a:p>
        </p:txBody>
      </p:sp>
      <p:sp>
        <p:nvSpPr>
          <p:cNvPr id="973" name="Google Shape;973;p124"/>
          <p:cNvSpPr txBox="1"/>
          <p:nvPr/>
        </p:nvSpPr>
        <p:spPr>
          <a:xfrm>
            <a:off x="227075" y="2879825"/>
            <a:ext cx="89169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900" u="sng">
                <a:solidFill>
                  <a:schemeClr val="hlink"/>
                </a:solidFill>
                <a:highlight>
                  <a:schemeClr val="lt1"/>
                </a:highlight>
                <a:latin typeface="Helvetica Neue"/>
                <a:ea typeface="Helvetica Neue"/>
                <a:cs typeface="Helvetica Neue"/>
                <a:sym typeface="Helvetica Neue"/>
                <a:hlinkClick r:id="rId4"/>
              </a:rPr>
              <a:t>DATA SCIENCE TRAINING PROGRAM:</a:t>
            </a:r>
            <a:r>
              <a:rPr b="1" lang="en" sz="3000">
                <a:solidFill>
                  <a:srgbClr val="CC29A4"/>
                </a:solidFill>
                <a:highlight>
                  <a:schemeClr val="lt1"/>
                </a:highlight>
                <a:latin typeface="Helvetica Neue"/>
                <a:ea typeface="Helvetica Neue"/>
                <a:cs typeface="Helvetica Neue"/>
                <a:sym typeface="Helvetica Neue"/>
              </a:rPr>
              <a:t> </a:t>
            </a:r>
            <a:r>
              <a:rPr lang="en" sz="3000">
                <a:solidFill>
                  <a:srgbClr val="76A5AF"/>
                </a:solidFill>
                <a:latin typeface="Helvetica Neue"/>
                <a:ea typeface="Helvetica Neue"/>
                <a:cs typeface="Helvetica Neue"/>
                <a:sym typeface="Helvetica Neue"/>
              </a:rPr>
              <a:t>upcoming workshops</a:t>
            </a:r>
            <a:endParaRPr sz="3000">
              <a:solidFill>
                <a:srgbClr val="76A5AF"/>
              </a:solidFill>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5"/>
          <p:cNvSpPr txBox="1"/>
          <p:nvPr>
            <p:ph type="title"/>
          </p:nvPr>
        </p:nvSpPr>
        <p:spPr>
          <a:xfrm>
            <a:off x="628650" y="3789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Questions from participant </a:t>
            </a:r>
            <a:endParaRPr/>
          </a:p>
        </p:txBody>
      </p:sp>
      <p:sp>
        <p:nvSpPr>
          <p:cNvPr id="979" name="Google Shape;979;p125"/>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04800" lvl="0" marL="596900" rtl="0" algn="l">
              <a:lnSpc>
                <a:spcPct val="115000"/>
              </a:lnSpc>
              <a:spcBef>
                <a:spcPts val="0"/>
              </a:spcBef>
              <a:spcAft>
                <a:spcPts val="0"/>
              </a:spcAft>
              <a:buClr>
                <a:srgbClr val="0000FF"/>
              </a:buClr>
              <a:buSzPts val="1200"/>
              <a:buFont typeface="Calibri"/>
              <a:buChar char="●"/>
            </a:pPr>
            <a:r>
              <a:rPr lang="en" sz="1200">
                <a:solidFill>
                  <a:srgbClr val="0000FF"/>
                </a:solidFill>
                <a:highlight>
                  <a:srgbClr val="FFFFFF"/>
                </a:highlight>
                <a:latin typeface="Calibri"/>
                <a:ea typeface="Calibri"/>
                <a:cs typeface="Calibri"/>
                <a:sym typeface="Calibri"/>
              </a:rPr>
              <a:t>Are the insertion counts NOT normalized in peaks? If I remember correctly, the LSI is implemented for normalization.</a:t>
            </a:r>
            <a:endParaRPr sz="1200">
              <a:solidFill>
                <a:srgbClr val="0000FF"/>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Yes, insertion counts in peaks </a:t>
            </a:r>
            <a:r>
              <a:rPr lang="en" sz="1200" u="sng">
                <a:solidFill>
                  <a:schemeClr val="dk1"/>
                </a:solidFill>
                <a:highlight>
                  <a:srgbClr val="FFFFFF"/>
                </a:highlight>
                <a:latin typeface="Calibri"/>
                <a:ea typeface="Calibri"/>
                <a:cs typeface="Calibri"/>
                <a:sym typeface="Calibri"/>
              </a:rPr>
              <a:t>in ArchR</a:t>
            </a:r>
            <a:r>
              <a:rPr lang="en" sz="1200">
                <a:solidFill>
                  <a:schemeClr val="dk1"/>
                </a:solidFill>
                <a:highlight>
                  <a:srgbClr val="FFFFFF"/>
                </a:highlight>
                <a:latin typeface="Calibri"/>
                <a:ea typeface="Calibri"/>
                <a:cs typeface="Calibri"/>
                <a:sym typeface="Calibri"/>
              </a:rPr>
              <a:t> are NOT normalized. See sample code in next slide.</a:t>
            </a:r>
            <a:endParaRPr sz="1200">
              <a:solidFill>
                <a:schemeClr val="dk1"/>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304800" lvl="0" marL="596900" rtl="0" algn="l">
              <a:lnSpc>
                <a:spcPct val="115000"/>
              </a:lnSpc>
              <a:spcBef>
                <a:spcPts val="0"/>
              </a:spcBef>
              <a:spcAft>
                <a:spcPts val="0"/>
              </a:spcAft>
              <a:buClr>
                <a:srgbClr val="0000FF"/>
              </a:buClr>
              <a:buSzPts val="1200"/>
              <a:buFont typeface="Calibri"/>
              <a:buChar char="●"/>
            </a:pPr>
            <a:r>
              <a:rPr lang="en" sz="1200">
                <a:solidFill>
                  <a:srgbClr val="0000FF"/>
                </a:solidFill>
                <a:highlight>
                  <a:srgbClr val="FFFFFF"/>
                </a:highlight>
                <a:latin typeface="Calibri"/>
                <a:ea typeface="Calibri"/>
                <a:cs typeface="Calibri"/>
                <a:sym typeface="Calibri"/>
              </a:rPr>
              <a:t>When I analyzed the differential peaks for two groups (control vs mutant) using the default function of getMarkerFeatures() and then filtering by log2FC&gt;0, the result was not the same as the pairwise comparison by defining useGroups and bgdGroups under the function. Theoretically, there should be overlapped peaks between these two methods, but I am confused as to why there were no overlaps.</a:t>
            </a:r>
            <a:endParaRPr sz="1200">
              <a:solidFill>
                <a:srgbClr val="0000FF"/>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Need more information. </a:t>
            </a:r>
            <a:r>
              <a:rPr lang="en" sz="1200" u="sng">
                <a:solidFill>
                  <a:schemeClr val="hlink"/>
                </a:solidFill>
                <a:highlight>
                  <a:srgbClr val="FFFFFF"/>
                </a:highlight>
                <a:latin typeface="Calibri"/>
                <a:ea typeface="Calibri"/>
                <a:cs typeface="Calibri"/>
                <a:sym typeface="Calibri"/>
                <a:hlinkClick r:id="rId3"/>
              </a:rPr>
              <a:t>https://www.archrproject.com/bookdown/pairwise-testing-between-groups.html</a:t>
            </a:r>
            <a:r>
              <a:rPr lang="en" sz="1200">
                <a:solidFill>
                  <a:schemeClr val="dk1"/>
                </a:solidFill>
                <a:highlight>
                  <a:srgbClr val="FFFFFF"/>
                </a:highlight>
                <a:latin typeface="Calibri"/>
                <a:ea typeface="Calibri"/>
                <a:cs typeface="Calibri"/>
                <a:sym typeface="Calibri"/>
              </a:rPr>
              <a:t> </a:t>
            </a:r>
            <a:endParaRPr sz="1200">
              <a:solidFill>
                <a:schemeClr val="dk1"/>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304800" lvl="0" marL="596900" rtl="0" algn="l">
              <a:lnSpc>
                <a:spcPct val="115000"/>
              </a:lnSpc>
              <a:spcBef>
                <a:spcPts val="0"/>
              </a:spcBef>
              <a:spcAft>
                <a:spcPts val="0"/>
              </a:spcAft>
              <a:buClr>
                <a:srgbClr val="0000FF"/>
              </a:buClr>
              <a:buSzPts val="1200"/>
              <a:buFont typeface="Calibri"/>
              <a:buChar char="●"/>
            </a:pPr>
            <a:r>
              <a:rPr lang="en" sz="1200">
                <a:solidFill>
                  <a:srgbClr val="0000FF"/>
                </a:solidFill>
                <a:highlight>
                  <a:srgbClr val="FFFFFF"/>
                </a:highlight>
                <a:latin typeface="Calibri"/>
                <a:ea typeface="Calibri"/>
                <a:cs typeface="Calibri"/>
                <a:sym typeface="Calibri"/>
              </a:rPr>
              <a:t>After identifying differential motifs, is it possible to trace back the corresponding peak locations and target genes of the motifs in ArchR? I found that the outputs of diff motifs from ArchR only contain the genomic location of the motifs rather than the peaks. I'm asking this as I'm interested in identifying the specific motif in a different peak of the target gene/DEG in the mutant.</a:t>
            </a:r>
            <a:endParaRPr sz="1200">
              <a:solidFill>
                <a:srgbClr val="0000FF"/>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See sample code in next 3 slides.</a:t>
            </a:r>
            <a:endParaRPr sz="1200">
              <a:solidFill>
                <a:schemeClr val="dk1"/>
              </a:solidFill>
              <a:highlight>
                <a:srgbClr val="FFFFFF"/>
              </a:highlight>
              <a:latin typeface="Calibri"/>
              <a:ea typeface="Calibri"/>
              <a:cs typeface="Calibri"/>
              <a:sym typeface="Calibri"/>
            </a:endParaRPr>
          </a:p>
          <a:p>
            <a:pPr indent="0" lvl="0" marL="0" rtl="0" algn="l">
              <a:spcBef>
                <a:spcPts val="80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6"/>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Get info on peak count matrix</a:t>
            </a:r>
            <a:endParaRPr/>
          </a:p>
        </p:txBody>
      </p:sp>
      <p:sp>
        <p:nvSpPr>
          <p:cNvPr id="985" name="Google Shape;985;p126"/>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Courier New"/>
                <a:ea typeface="Courier New"/>
                <a:cs typeface="Courier New"/>
                <a:sym typeface="Courier New"/>
              </a:rPr>
              <a:t>##get the peak matrix</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peak_data &lt;- </a:t>
            </a:r>
            <a:r>
              <a:rPr b="1" lang="en">
                <a:solidFill>
                  <a:srgbClr val="38761D"/>
                </a:solidFill>
                <a:latin typeface="Courier New"/>
                <a:ea typeface="Courier New"/>
                <a:cs typeface="Courier New"/>
                <a:sym typeface="Courier New"/>
              </a:rPr>
              <a:t>getMatrixFromProject</a:t>
            </a:r>
            <a:r>
              <a:rPr lang="en">
                <a:latin typeface="Courier New"/>
                <a:ea typeface="Courier New"/>
                <a:cs typeface="Courier New"/>
                <a:sym typeface="Courier New"/>
              </a:rPr>
              <a:t>(ArchRProj = demo_proj, useMatrix = "PeakMatrix")</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##view the peak count matrix</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peak_data@assays@data$PeakMatrix[1:10, 1:3]</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##get info on genomic ranges for peaks - this will also provide info on closest gene</a:t>
            </a:r>
            <a:endParaRPr>
              <a:latin typeface="Courier New"/>
              <a:ea typeface="Courier New"/>
              <a:cs typeface="Courier New"/>
              <a:sym typeface="Courier New"/>
            </a:endParaRPr>
          </a:p>
          <a:p>
            <a:pPr indent="0" lvl="0" marL="0" rtl="0" algn="l">
              <a:spcBef>
                <a:spcPts val="800"/>
              </a:spcBef>
              <a:spcAft>
                <a:spcPts val="0"/>
              </a:spcAft>
              <a:buNone/>
            </a:pPr>
            <a:r>
              <a:rPr b="1" lang="en">
                <a:solidFill>
                  <a:srgbClr val="38761D"/>
                </a:solidFill>
                <a:latin typeface="Courier New"/>
                <a:ea typeface="Courier New"/>
                <a:cs typeface="Courier New"/>
                <a:sym typeface="Courier New"/>
              </a:rPr>
              <a:t>rowRanges</a:t>
            </a:r>
            <a:r>
              <a:rPr lang="en">
                <a:latin typeface="Courier New"/>
                <a:ea typeface="Courier New"/>
                <a:cs typeface="Courier New"/>
                <a:sym typeface="Courier New"/>
              </a:rPr>
              <a:t>(peak_data)</a:t>
            </a:r>
            <a:endParaRPr>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